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18"/>
  </p:notesMasterIdLst>
  <p:handoutMasterIdLst>
    <p:handoutMasterId r:id="rId19"/>
  </p:handoutMasterIdLst>
  <p:sldIdLst>
    <p:sldId id="526" r:id="rId5"/>
    <p:sldId id="525" r:id="rId6"/>
    <p:sldId id="524" r:id="rId7"/>
    <p:sldId id="528" r:id="rId8"/>
    <p:sldId id="529" r:id="rId9"/>
    <p:sldId id="530" r:id="rId10"/>
    <p:sldId id="531" r:id="rId11"/>
    <p:sldId id="532" r:id="rId12"/>
    <p:sldId id="533" r:id="rId13"/>
    <p:sldId id="534" r:id="rId14"/>
    <p:sldId id="535" r:id="rId15"/>
    <p:sldId id="536" r:id="rId16"/>
    <p:sldId id="537" r:id="rId17"/>
  </p:sldIdLst>
  <p:sldSz cx="15119350" cy="10691813"/>
  <p:notesSz cx="10234613" cy="14662150"/>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Rapid Start Guide" id="{A19488EB-B2A5-44EA-B6F0-15AE7C9E7ECE}">
          <p14:sldIdLst>
            <p14:sldId id="526"/>
            <p14:sldId id="525"/>
            <p14:sldId id="524"/>
            <p14:sldId id="528"/>
          </p14:sldIdLst>
        </p14:section>
        <p14:section name="Continuation Sheets for Canvas" id="{EB3724DA-00FE-4A26-BD28-4A8317423060}">
          <p14:sldIdLst>
            <p14:sldId id="529"/>
            <p14:sldId id="530"/>
            <p14:sldId id="531"/>
            <p14:sldId id="532"/>
            <p14:sldId id="533"/>
            <p14:sldId id="534"/>
            <p14:sldId id="535"/>
            <p14:sldId id="536"/>
            <p14:sldId id="5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44101"/>
    <a:srgbClr val="09662F"/>
    <a:srgbClr val="612D70"/>
    <a:srgbClr val="003B71"/>
    <a:srgbClr val="005DAB"/>
    <a:srgbClr val="A51739"/>
    <a:srgbClr val="777777"/>
    <a:srgbClr val="4D4D4D"/>
    <a:srgbClr val="1064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6" autoAdjust="0"/>
    <p:restoredTop sz="96843" autoAdjust="0"/>
  </p:normalViewPr>
  <p:slideViewPr>
    <p:cSldViewPr snapToGrid="0">
      <p:cViewPr varScale="1">
        <p:scale>
          <a:sx n="83" d="100"/>
          <a:sy n="83" d="100"/>
        </p:scale>
        <p:origin x="180" y="9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1" d="100"/>
          <a:sy n="61" d="100"/>
        </p:scale>
        <p:origin x="272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735013"/>
          </a:xfrm>
          <a:prstGeom prst="rect">
            <a:avLst/>
          </a:prstGeom>
        </p:spPr>
        <p:txBody>
          <a:bodyPr vert="horz" lIns="91428" tIns="45714" rIns="91428" bIns="45714" rtlCol="0"/>
          <a:lstStyle>
            <a:lvl1pPr algn="l">
              <a:defRPr sz="1200"/>
            </a:lvl1pPr>
          </a:lstStyle>
          <a:p>
            <a:endParaRPr lang="en-GB"/>
          </a:p>
        </p:txBody>
      </p:sp>
      <p:sp>
        <p:nvSpPr>
          <p:cNvPr id="3" name="Date Placeholder 2"/>
          <p:cNvSpPr>
            <a:spLocks noGrp="1"/>
          </p:cNvSpPr>
          <p:nvPr>
            <p:ph type="dt" sz="quarter" idx="1"/>
          </p:nvPr>
        </p:nvSpPr>
        <p:spPr>
          <a:xfrm>
            <a:off x="5797550" y="0"/>
            <a:ext cx="4435475" cy="735013"/>
          </a:xfrm>
          <a:prstGeom prst="rect">
            <a:avLst/>
          </a:prstGeom>
        </p:spPr>
        <p:txBody>
          <a:bodyPr vert="horz" lIns="91428" tIns="45714" rIns="91428" bIns="45714" rtlCol="0"/>
          <a:lstStyle>
            <a:lvl1pPr algn="r">
              <a:defRPr sz="1200"/>
            </a:lvl1pPr>
          </a:lstStyle>
          <a:p>
            <a:fld id="{F712EE12-15BA-44AD-9624-AFBC080162BC}" type="datetimeFigureOut">
              <a:rPr lang="en-GB" smtClean="0"/>
              <a:t>08/04/2020</a:t>
            </a:fld>
            <a:endParaRPr lang="en-GB"/>
          </a:p>
        </p:txBody>
      </p:sp>
      <p:sp>
        <p:nvSpPr>
          <p:cNvPr id="4" name="Footer Placeholder 3"/>
          <p:cNvSpPr>
            <a:spLocks noGrp="1"/>
          </p:cNvSpPr>
          <p:nvPr>
            <p:ph type="ftr" sz="quarter" idx="2"/>
          </p:nvPr>
        </p:nvSpPr>
        <p:spPr>
          <a:xfrm>
            <a:off x="0" y="13927139"/>
            <a:ext cx="4435475" cy="735012"/>
          </a:xfrm>
          <a:prstGeom prst="rect">
            <a:avLst/>
          </a:prstGeom>
        </p:spPr>
        <p:txBody>
          <a:bodyPr vert="horz" lIns="91428" tIns="45714" rIns="91428" bIns="45714" rtlCol="0" anchor="b"/>
          <a:lstStyle>
            <a:lvl1pPr algn="l">
              <a:defRPr sz="1200"/>
            </a:lvl1pPr>
          </a:lstStyle>
          <a:p>
            <a:endParaRPr lang="en-GB"/>
          </a:p>
        </p:txBody>
      </p:sp>
      <p:sp>
        <p:nvSpPr>
          <p:cNvPr id="5" name="Slide Number Placeholder 4"/>
          <p:cNvSpPr>
            <a:spLocks noGrp="1"/>
          </p:cNvSpPr>
          <p:nvPr>
            <p:ph type="sldNum" sz="quarter" idx="3"/>
          </p:nvPr>
        </p:nvSpPr>
        <p:spPr>
          <a:xfrm>
            <a:off x="5797550" y="13927139"/>
            <a:ext cx="4435475" cy="735012"/>
          </a:xfrm>
          <a:prstGeom prst="rect">
            <a:avLst/>
          </a:prstGeom>
        </p:spPr>
        <p:txBody>
          <a:bodyPr vert="horz" lIns="91428" tIns="45714" rIns="91428" bIns="45714" rtlCol="0" anchor="b"/>
          <a:lstStyle>
            <a:lvl1pPr algn="r">
              <a:defRPr sz="1200"/>
            </a:lvl1pPr>
          </a:lstStyle>
          <a:p>
            <a:fld id="{78E81830-EC96-4DB1-B330-4398DC4E4443}" type="slidenum">
              <a:rPr lang="en-GB" smtClean="0"/>
              <a:t>‹#›</a:t>
            </a:fld>
            <a:endParaRPr lang="en-GB"/>
          </a:p>
        </p:txBody>
      </p:sp>
    </p:spTree>
    <p:extLst>
      <p:ext uri="{BB962C8B-B14F-4D97-AF65-F5344CB8AC3E}">
        <p14:creationId xmlns:p14="http://schemas.microsoft.com/office/powerpoint/2010/main" val="545658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434999" cy="735652"/>
          </a:xfrm>
          <a:prstGeom prst="rect">
            <a:avLst/>
          </a:prstGeom>
        </p:spPr>
        <p:txBody>
          <a:bodyPr vert="horz" lIns="142202" tIns="71099" rIns="142202" bIns="71099" rtlCol="0"/>
          <a:lstStyle>
            <a:lvl1pPr algn="l">
              <a:defRPr sz="1900"/>
            </a:lvl1pPr>
          </a:lstStyle>
          <a:p>
            <a:endParaRPr lang="en-GB" dirty="0"/>
          </a:p>
        </p:txBody>
      </p:sp>
      <p:sp>
        <p:nvSpPr>
          <p:cNvPr id="3" name="Date Placeholder 2"/>
          <p:cNvSpPr>
            <a:spLocks noGrp="1"/>
          </p:cNvSpPr>
          <p:nvPr>
            <p:ph type="dt" idx="1"/>
          </p:nvPr>
        </p:nvSpPr>
        <p:spPr>
          <a:xfrm>
            <a:off x="5797251" y="4"/>
            <a:ext cx="4434999" cy="735652"/>
          </a:xfrm>
          <a:prstGeom prst="rect">
            <a:avLst/>
          </a:prstGeom>
        </p:spPr>
        <p:txBody>
          <a:bodyPr vert="horz" lIns="142202" tIns="71099" rIns="142202" bIns="71099" rtlCol="0"/>
          <a:lstStyle>
            <a:lvl1pPr algn="r">
              <a:defRPr sz="1900"/>
            </a:lvl1pPr>
          </a:lstStyle>
          <a:p>
            <a:fld id="{435D28C5-E7F3-48CF-8C7F-AED0854FE3C5}" type="datetimeFigureOut">
              <a:rPr lang="en-GB" smtClean="0"/>
              <a:t>08/04/2020</a:t>
            </a:fld>
            <a:endParaRPr lang="en-GB" dirty="0"/>
          </a:p>
        </p:txBody>
      </p:sp>
      <p:sp>
        <p:nvSpPr>
          <p:cNvPr id="4" name="Slide Image Placeholder 3"/>
          <p:cNvSpPr>
            <a:spLocks noGrp="1" noRot="1" noChangeAspect="1"/>
          </p:cNvSpPr>
          <p:nvPr>
            <p:ph type="sldImg" idx="2"/>
          </p:nvPr>
        </p:nvSpPr>
        <p:spPr>
          <a:xfrm>
            <a:off x="1620838" y="1833563"/>
            <a:ext cx="6992937" cy="4946650"/>
          </a:xfrm>
          <a:prstGeom prst="rect">
            <a:avLst/>
          </a:prstGeom>
          <a:noFill/>
          <a:ln w="12700">
            <a:solidFill>
              <a:prstClr val="black"/>
            </a:solidFill>
          </a:ln>
        </p:spPr>
        <p:txBody>
          <a:bodyPr vert="horz" lIns="142202" tIns="71099" rIns="142202" bIns="71099" rtlCol="0" anchor="ctr"/>
          <a:lstStyle/>
          <a:p>
            <a:endParaRPr lang="en-GB" dirty="0"/>
          </a:p>
        </p:txBody>
      </p:sp>
      <p:sp>
        <p:nvSpPr>
          <p:cNvPr id="5" name="Notes Placeholder 4"/>
          <p:cNvSpPr>
            <a:spLocks noGrp="1"/>
          </p:cNvSpPr>
          <p:nvPr>
            <p:ph type="body" sz="quarter" idx="3"/>
          </p:nvPr>
        </p:nvSpPr>
        <p:spPr>
          <a:xfrm>
            <a:off x="1023469" y="7056163"/>
            <a:ext cx="8187688" cy="5773222"/>
          </a:xfrm>
          <a:prstGeom prst="rect">
            <a:avLst/>
          </a:prstGeom>
        </p:spPr>
        <p:txBody>
          <a:bodyPr vert="horz" lIns="142202" tIns="71099" rIns="142202" bIns="7109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13926501"/>
            <a:ext cx="4434999" cy="735652"/>
          </a:xfrm>
          <a:prstGeom prst="rect">
            <a:avLst/>
          </a:prstGeom>
        </p:spPr>
        <p:txBody>
          <a:bodyPr vert="horz" lIns="142202" tIns="71099" rIns="142202" bIns="71099" rtlCol="0" anchor="b"/>
          <a:lstStyle>
            <a:lvl1pPr algn="l">
              <a:defRPr sz="1900"/>
            </a:lvl1pPr>
          </a:lstStyle>
          <a:p>
            <a:endParaRPr lang="en-GB" dirty="0"/>
          </a:p>
        </p:txBody>
      </p:sp>
      <p:sp>
        <p:nvSpPr>
          <p:cNvPr id="7" name="Slide Number Placeholder 6"/>
          <p:cNvSpPr>
            <a:spLocks noGrp="1"/>
          </p:cNvSpPr>
          <p:nvPr>
            <p:ph type="sldNum" sz="quarter" idx="5"/>
          </p:nvPr>
        </p:nvSpPr>
        <p:spPr>
          <a:xfrm>
            <a:off x="5797251" y="13926501"/>
            <a:ext cx="4434999" cy="735652"/>
          </a:xfrm>
          <a:prstGeom prst="rect">
            <a:avLst/>
          </a:prstGeom>
        </p:spPr>
        <p:txBody>
          <a:bodyPr vert="horz" lIns="142202" tIns="71099" rIns="142202" bIns="71099" rtlCol="0" anchor="b"/>
          <a:lstStyle>
            <a:lvl1pPr algn="r">
              <a:defRPr sz="19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1</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3261543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10</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3883508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11</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2724409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12</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1967778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13</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2033913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2</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144667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3</a:t>
            </a:fld>
            <a:endParaRPr lang="en-GB" dirty="0"/>
          </a:p>
        </p:txBody>
      </p:sp>
    </p:spTree>
    <p:extLst>
      <p:ext uri="{BB962C8B-B14F-4D97-AF65-F5344CB8AC3E}">
        <p14:creationId xmlns:p14="http://schemas.microsoft.com/office/powerpoint/2010/main" val="3513582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4</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226993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5</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235536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6</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3306801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7</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16141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8</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894318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1990725"/>
            <a:ext cx="7589837" cy="53689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1238734">
              <a:defRPr/>
            </a:pPr>
            <a:fld id="{F2131398-46AA-43C6-9F38-485F8621F59B}" type="slidenum">
              <a:rPr lang="en-GB" sz="1300">
                <a:solidFill>
                  <a:prstClr val="black"/>
                </a:solidFill>
                <a:latin typeface="Calibri" panose="020F0502020204030204"/>
              </a:rPr>
              <a:pPr defTabSz="1238734">
                <a:defRPr/>
              </a:pPr>
              <a:t>9</a:t>
            </a:fld>
            <a:endParaRPr lang="en-GB" sz="1300" dirty="0">
              <a:solidFill>
                <a:prstClr val="black"/>
              </a:solidFill>
              <a:latin typeface="Calibri" panose="020F0502020204030204"/>
            </a:endParaRPr>
          </a:p>
        </p:txBody>
      </p:sp>
    </p:spTree>
    <p:extLst>
      <p:ext uri="{BB962C8B-B14F-4D97-AF65-F5344CB8AC3E}">
        <p14:creationId xmlns:p14="http://schemas.microsoft.com/office/powerpoint/2010/main" val="3151697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www-edc.eng.cam.ac.uk/tool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raeng.org.uk/policy/publications/interactives/engineering-better-care"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mprovement">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 name="Group 7" descr="Tangram of the hexagon shaped chicken laying a hexagonal egg"/>
          <p:cNvGrpSpPr/>
          <p:nvPr userDrawn="1"/>
        </p:nvGrpSpPr>
        <p:grpSpPr>
          <a:xfrm>
            <a:off x="1056007" y="3252343"/>
            <a:ext cx="5514504" cy="4389144"/>
            <a:chOff x="1056007" y="3252343"/>
            <a:chExt cx="5514504" cy="4389144"/>
          </a:xfrm>
        </p:grpSpPr>
        <p:grpSp>
          <p:nvGrpSpPr>
            <p:cNvPr id="9" name="Group 8"/>
            <p:cNvGrpSpPr/>
            <p:nvPr/>
          </p:nvGrpSpPr>
          <p:grpSpPr>
            <a:xfrm>
              <a:off x="1056007" y="3252343"/>
              <a:ext cx="5276616" cy="4389144"/>
              <a:chOff x="2169628" y="1000678"/>
              <a:chExt cx="5276616" cy="4389144"/>
            </a:xfrm>
          </p:grpSpPr>
          <p:grpSp>
            <p:nvGrpSpPr>
              <p:cNvPr id="19" name="Group 18"/>
              <p:cNvGrpSpPr/>
              <p:nvPr/>
            </p:nvGrpSpPr>
            <p:grpSpPr>
              <a:xfrm>
                <a:off x="3962784" y="2699904"/>
                <a:ext cx="1644350" cy="1439502"/>
                <a:chOff x="9386576" y="2343353"/>
                <a:chExt cx="1644350" cy="1439502"/>
              </a:xfrm>
            </p:grpSpPr>
            <p:sp>
              <p:nvSpPr>
                <p:cNvPr id="56" name="Freeform 55"/>
                <p:cNvSpPr/>
                <p:nvPr/>
              </p:nvSpPr>
              <p:spPr>
                <a:xfrm>
                  <a:off x="9393265" y="2343353"/>
                  <a:ext cx="1631035" cy="1439502"/>
                </a:xfrm>
                <a:custGeom>
                  <a:avLst/>
                  <a:gdLst>
                    <a:gd name="connsiteX0" fmla="*/ 425054 w 1631035"/>
                    <a:gd name="connsiteY0" fmla="*/ 0 h 1439502"/>
                    <a:gd name="connsiteX1" fmla="*/ 1205920 w 1631035"/>
                    <a:gd name="connsiteY1" fmla="*/ 0 h 1439502"/>
                    <a:gd name="connsiteX2" fmla="*/ 1206759 w 1631035"/>
                    <a:gd name="connsiteY2" fmla="*/ 41125 h 1439502"/>
                    <a:gd name="connsiteX3" fmla="*/ 1241452 w 1631035"/>
                    <a:gd name="connsiteY3" fmla="*/ 18301 h 1439502"/>
                    <a:gd name="connsiteX4" fmla="*/ 1631035 w 1631035"/>
                    <a:gd name="connsiteY4" fmla="*/ 698268 h 1439502"/>
                    <a:gd name="connsiteX5" fmla="*/ 1592030 w 1631035"/>
                    <a:gd name="connsiteY5" fmla="*/ 721861 h 1439502"/>
                    <a:gd name="connsiteX6" fmla="*/ 1630943 w 1631035"/>
                    <a:gd name="connsiteY6" fmla="*/ 741397 h 1439502"/>
                    <a:gd name="connsiteX7" fmla="*/ 1241757 w 1631035"/>
                    <a:gd name="connsiteY7" fmla="*/ 1420671 h 1439502"/>
                    <a:gd name="connsiteX8" fmla="*/ 1206759 w 1631035"/>
                    <a:gd name="connsiteY8" fmla="*/ 1397645 h 1439502"/>
                    <a:gd name="connsiteX9" fmla="*/ 1205905 w 1631035"/>
                    <a:gd name="connsiteY9" fmla="*/ 1439502 h 1439502"/>
                    <a:gd name="connsiteX10" fmla="*/ 425069 w 1631035"/>
                    <a:gd name="connsiteY10" fmla="*/ 1439502 h 1439502"/>
                    <a:gd name="connsiteX11" fmla="*/ 424215 w 1631035"/>
                    <a:gd name="connsiteY11" fmla="*/ 1397645 h 1439502"/>
                    <a:gd name="connsiteX12" fmla="*/ 389217 w 1631035"/>
                    <a:gd name="connsiteY12" fmla="*/ 1420670 h 1439502"/>
                    <a:gd name="connsiteX13" fmla="*/ 86 w 1631035"/>
                    <a:gd name="connsiteY13" fmla="*/ 741491 h 1439502"/>
                    <a:gd name="connsiteX14" fmla="*/ 39184 w 1631035"/>
                    <a:gd name="connsiteY14" fmla="*/ 721861 h 1439502"/>
                    <a:gd name="connsiteX15" fmla="*/ 0 w 1631035"/>
                    <a:gd name="connsiteY15" fmla="*/ 698159 h 1439502"/>
                    <a:gd name="connsiteX16" fmla="*/ 389521 w 1631035"/>
                    <a:gd name="connsiteY16" fmla="*/ 18300 h 1439502"/>
                    <a:gd name="connsiteX17" fmla="*/ 424215 w 1631035"/>
                    <a:gd name="connsiteY17" fmla="*/ 41125 h 143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1035" h="1439502">
                      <a:moveTo>
                        <a:pt x="425054" y="0"/>
                      </a:moveTo>
                      <a:lnTo>
                        <a:pt x="1205920" y="0"/>
                      </a:lnTo>
                      <a:lnTo>
                        <a:pt x="1206759" y="41125"/>
                      </a:lnTo>
                      <a:lnTo>
                        <a:pt x="1241452" y="18301"/>
                      </a:lnTo>
                      <a:lnTo>
                        <a:pt x="1631035" y="698268"/>
                      </a:lnTo>
                      <a:lnTo>
                        <a:pt x="1592030" y="721861"/>
                      </a:lnTo>
                      <a:lnTo>
                        <a:pt x="1630943" y="741397"/>
                      </a:lnTo>
                      <a:lnTo>
                        <a:pt x="1241757" y="1420671"/>
                      </a:lnTo>
                      <a:lnTo>
                        <a:pt x="1206759" y="1397645"/>
                      </a:lnTo>
                      <a:lnTo>
                        <a:pt x="1205905" y="1439502"/>
                      </a:lnTo>
                      <a:lnTo>
                        <a:pt x="425069" y="1439502"/>
                      </a:lnTo>
                      <a:lnTo>
                        <a:pt x="424215" y="1397645"/>
                      </a:lnTo>
                      <a:lnTo>
                        <a:pt x="389217" y="1420670"/>
                      </a:lnTo>
                      <a:lnTo>
                        <a:pt x="86" y="741491"/>
                      </a:lnTo>
                      <a:lnTo>
                        <a:pt x="39184" y="721861"/>
                      </a:lnTo>
                      <a:lnTo>
                        <a:pt x="0" y="698159"/>
                      </a:lnTo>
                      <a:lnTo>
                        <a:pt x="389521" y="18300"/>
                      </a:lnTo>
                      <a:lnTo>
                        <a:pt x="424215" y="41125"/>
                      </a:lnTo>
                      <a:close/>
                    </a:path>
                  </a:pathLst>
                </a:cu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7" name="Oval 56"/>
                <p:cNvSpPr/>
                <p:nvPr/>
              </p:nvSpPr>
              <p:spPr>
                <a:xfrm>
                  <a:off x="9777795" y="2343353"/>
                  <a:ext cx="72000" cy="72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8" name="Oval 57"/>
                <p:cNvSpPr/>
                <p:nvPr/>
              </p:nvSpPr>
              <p:spPr>
                <a:xfrm>
                  <a:off x="10566392" y="2343353"/>
                  <a:ext cx="72000" cy="72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9" name="Oval 58"/>
                <p:cNvSpPr/>
                <p:nvPr/>
              </p:nvSpPr>
              <p:spPr>
                <a:xfrm>
                  <a:off x="9386576" y="3027104"/>
                  <a:ext cx="72000" cy="72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0" name="Oval 59"/>
                <p:cNvSpPr/>
                <p:nvPr/>
              </p:nvSpPr>
              <p:spPr>
                <a:xfrm>
                  <a:off x="10958926" y="3027104"/>
                  <a:ext cx="72000" cy="72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1" name="Oval 60"/>
                <p:cNvSpPr/>
                <p:nvPr/>
              </p:nvSpPr>
              <p:spPr>
                <a:xfrm>
                  <a:off x="9777795" y="3710855"/>
                  <a:ext cx="72000" cy="72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62" name="Oval 61"/>
                <p:cNvSpPr/>
                <p:nvPr/>
              </p:nvSpPr>
              <p:spPr>
                <a:xfrm>
                  <a:off x="10566392" y="3710855"/>
                  <a:ext cx="72000" cy="72000"/>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0" name="Group 19"/>
              <p:cNvGrpSpPr/>
              <p:nvPr/>
            </p:nvGrpSpPr>
            <p:grpSpPr>
              <a:xfrm rot="18000000">
                <a:off x="5024994" y="3733993"/>
                <a:ext cx="1603618" cy="720000"/>
                <a:chOff x="9474676" y="1574002"/>
                <a:chExt cx="1603618" cy="720000"/>
              </a:xfrm>
              <a:solidFill>
                <a:srgbClr val="612D70"/>
              </a:solidFill>
            </p:grpSpPr>
            <p:sp>
              <p:nvSpPr>
                <p:cNvPr id="51" name="Freeform 50"/>
                <p:cNvSpPr/>
                <p:nvPr/>
              </p:nvSpPr>
              <p:spPr>
                <a:xfrm>
                  <a:off x="9480773" y="1574002"/>
                  <a:ext cx="1592281" cy="720000"/>
                </a:xfrm>
                <a:custGeom>
                  <a:avLst/>
                  <a:gdLst>
                    <a:gd name="connsiteX0" fmla="*/ 404623 w 1592281"/>
                    <a:gd name="connsiteY0" fmla="*/ 0 h 720000"/>
                    <a:gd name="connsiteX1" fmla="*/ 1185515 w 1592281"/>
                    <a:gd name="connsiteY1" fmla="*/ 0 h 720000"/>
                    <a:gd name="connsiteX2" fmla="*/ 1186341 w 1592281"/>
                    <a:gd name="connsiteY2" fmla="*/ 40486 h 720000"/>
                    <a:gd name="connsiteX3" fmla="*/ 1221236 w 1592281"/>
                    <a:gd name="connsiteY3" fmla="*/ 17529 h 720000"/>
                    <a:gd name="connsiteX4" fmla="*/ 1592281 w 1592281"/>
                    <a:gd name="connsiteY4" fmla="*/ 665140 h 720000"/>
                    <a:gd name="connsiteX5" fmla="*/ 1561803 w 1592281"/>
                    <a:gd name="connsiteY5" fmla="*/ 685191 h 720000"/>
                    <a:gd name="connsiteX6" fmla="*/ 1561803 w 1592281"/>
                    <a:gd name="connsiteY6" fmla="*/ 720000 h 720000"/>
                    <a:gd name="connsiteX7" fmla="*/ 32746 w 1592281"/>
                    <a:gd name="connsiteY7" fmla="*/ 719999 h 720000"/>
                    <a:gd name="connsiteX8" fmla="*/ 32746 w 1592281"/>
                    <a:gd name="connsiteY8" fmla="*/ 685191 h 720000"/>
                    <a:gd name="connsiteX9" fmla="*/ 0 w 1592281"/>
                    <a:gd name="connsiteY9" fmla="*/ 663647 h 720000"/>
                    <a:gd name="connsiteX10" fmla="*/ 369837 w 1592281"/>
                    <a:gd name="connsiteY10" fmla="*/ 18144 h 720000"/>
                    <a:gd name="connsiteX11" fmla="*/ 403797 w 1592281"/>
                    <a:gd name="connsiteY11" fmla="*/ 40486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281" h="720000">
                      <a:moveTo>
                        <a:pt x="404623" y="0"/>
                      </a:moveTo>
                      <a:lnTo>
                        <a:pt x="1185515" y="0"/>
                      </a:lnTo>
                      <a:lnTo>
                        <a:pt x="1186341" y="40486"/>
                      </a:lnTo>
                      <a:lnTo>
                        <a:pt x="1221236" y="17529"/>
                      </a:lnTo>
                      <a:lnTo>
                        <a:pt x="1592281" y="665140"/>
                      </a:lnTo>
                      <a:lnTo>
                        <a:pt x="1561803" y="685191"/>
                      </a:lnTo>
                      <a:lnTo>
                        <a:pt x="1561803" y="720000"/>
                      </a:lnTo>
                      <a:lnTo>
                        <a:pt x="32746" y="719999"/>
                      </a:lnTo>
                      <a:lnTo>
                        <a:pt x="32746" y="685191"/>
                      </a:lnTo>
                      <a:lnTo>
                        <a:pt x="0" y="663647"/>
                      </a:lnTo>
                      <a:lnTo>
                        <a:pt x="369837" y="18144"/>
                      </a:lnTo>
                      <a:lnTo>
                        <a:pt x="403797" y="40486"/>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2" name="Oval 51"/>
                <p:cNvSpPr/>
                <p:nvPr/>
              </p:nvSpPr>
              <p:spPr>
                <a:xfrm>
                  <a:off x="9474676"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3" name="Oval 52"/>
                <p:cNvSpPr/>
                <p:nvPr/>
              </p:nvSpPr>
              <p:spPr>
                <a:xfrm>
                  <a:off x="11006294"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4" name="Oval 53"/>
                <p:cNvSpPr/>
                <p:nvPr/>
              </p:nvSpPr>
              <p:spPr>
                <a:xfrm>
                  <a:off x="10633301"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5" name="Oval 54"/>
                <p:cNvSpPr/>
                <p:nvPr/>
              </p:nvSpPr>
              <p:spPr>
                <a:xfrm>
                  <a:off x="9847475"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1" name="Group 20"/>
              <p:cNvGrpSpPr/>
              <p:nvPr/>
            </p:nvGrpSpPr>
            <p:grpSpPr>
              <a:xfrm rot="7200000">
                <a:off x="6284435" y="3272189"/>
                <a:ext cx="1603618" cy="720000"/>
                <a:chOff x="9474676" y="1574002"/>
                <a:chExt cx="1603618" cy="720000"/>
              </a:xfrm>
              <a:solidFill>
                <a:srgbClr val="005DAB"/>
              </a:solidFill>
            </p:grpSpPr>
            <p:sp>
              <p:nvSpPr>
                <p:cNvPr id="46" name="Freeform 45"/>
                <p:cNvSpPr/>
                <p:nvPr/>
              </p:nvSpPr>
              <p:spPr>
                <a:xfrm>
                  <a:off x="9480773" y="1574002"/>
                  <a:ext cx="1592281" cy="720000"/>
                </a:xfrm>
                <a:custGeom>
                  <a:avLst/>
                  <a:gdLst>
                    <a:gd name="connsiteX0" fmla="*/ 404623 w 1592281"/>
                    <a:gd name="connsiteY0" fmla="*/ 0 h 720000"/>
                    <a:gd name="connsiteX1" fmla="*/ 1185515 w 1592281"/>
                    <a:gd name="connsiteY1" fmla="*/ 0 h 720000"/>
                    <a:gd name="connsiteX2" fmla="*/ 1186341 w 1592281"/>
                    <a:gd name="connsiteY2" fmla="*/ 40486 h 720000"/>
                    <a:gd name="connsiteX3" fmla="*/ 1221236 w 1592281"/>
                    <a:gd name="connsiteY3" fmla="*/ 17529 h 720000"/>
                    <a:gd name="connsiteX4" fmla="*/ 1592281 w 1592281"/>
                    <a:gd name="connsiteY4" fmla="*/ 665140 h 720000"/>
                    <a:gd name="connsiteX5" fmla="*/ 1561803 w 1592281"/>
                    <a:gd name="connsiteY5" fmla="*/ 685191 h 720000"/>
                    <a:gd name="connsiteX6" fmla="*/ 1561803 w 1592281"/>
                    <a:gd name="connsiteY6" fmla="*/ 720000 h 720000"/>
                    <a:gd name="connsiteX7" fmla="*/ 32746 w 1592281"/>
                    <a:gd name="connsiteY7" fmla="*/ 719999 h 720000"/>
                    <a:gd name="connsiteX8" fmla="*/ 32746 w 1592281"/>
                    <a:gd name="connsiteY8" fmla="*/ 685191 h 720000"/>
                    <a:gd name="connsiteX9" fmla="*/ 0 w 1592281"/>
                    <a:gd name="connsiteY9" fmla="*/ 663647 h 720000"/>
                    <a:gd name="connsiteX10" fmla="*/ 369837 w 1592281"/>
                    <a:gd name="connsiteY10" fmla="*/ 18144 h 720000"/>
                    <a:gd name="connsiteX11" fmla="*/ 403797 w 1592281"/>
                    <a:gd name="connsiteY11" fmla="*/ 40486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281" h="720000">
                      <a:moveTo>
                        <a:pt x="404623" y="0"/>
                      </a:moveTo>
                      <a:lnTo>
                        <a:pt x="1185515" y="0"/>
                      </a:lnTo>
                      <a:lnTo>
                        <a:pt x="1186341" y="40486"/>
                      </a:lnTo>
                      <a:lnTo>
                        <a:pt x="1221236" y="17529"/>
                      </a:lnTo>
                      <a:lnTo>
                        <a:pt x="1592281" y="665140"/>
                      </a:lnTo>
                      <a:lnTo>
                        <a:pt x="1561803" y="685191"/>
                      </a:lnTo>
                      <a:lnTo>
                        <a:pt x="1561803" y="720000"/>
                      </a:lnTo>
                      <a:lnTo>
                        <a:pt x="32746" y="719999"/>
                      </a:lnTo>
                      <a:lnTo>
                        <a:pt x="32746" y="685191"/>
                      </a:lnTo>
                      <a:lnTo>
                        <a:pt x="0" y="663647"/>
                      </a:lnTo>
                      <a:lnTo>
                        <a:pt x="369837" y="18144"/>
                      </a:lnTo>
                      <a:lnTo>
                        <a:pt x="403797" y="40486"/>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7" name="Oval 46"/>
                <p:cNvSpPr/>
                <p:nvPr/>
              </p:nvSpPr>
              <p:spPr>
                <a:xfrm>
                  <a:off x="9474676"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8" name="Oval 47"/>
                <p:cNvSpPr/>
                <p:nvPr/>
              </p:nvSpPr>
              <p:spPr>
                <a:xfrm>
                  <a:off x="11006294"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9" name="Oval 48"/>
                <p:cNvSpPr/>
                <p:nvPr/>
              </p:nvSpPr>
              <p:spPr>
                <a:xfrm>
                  <a:off x="10633301"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0" name="Oval 49"/>
                <p:cNvSpPr/>
                <p:nvPr/>
              </p:nvSpPr>
              <p:spPr>
                <a:xfrm>
                  <a:off x="9847475"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2" name="Group 21"/>
              <p:cNvGrpSpPr/>
              <p:nvPr/>
            </p:nvGrpSpPr>
            <p:grpSpPr>
              <a:xfrm rot="3600000">
                <a:off x="2964691" y="2019642"/>
                <a:ext cx="1603618" cy="720000"/>
                <a:chOff x="9474676" y="1574002"/>
                <a:chExt cx="1603618" cy="720000"/>
              </a:xfrm>
              <a:solidFill>
                <a:srgbClr val="09662F"/>
              </a:solidFill>
            </p:grpSpPr>
            <p:sp>
              <p:nvSpPr>
                <p:cNvPr id="41" name="Freeform 40"/>
                <p:cNvSpPr/>
                <p:nvPr/>
              </p:nvSpPr>
              <p:spPr>
                <a:xfrm>
                  <a:off x="9480773" y="1574002"/>
                  <a:ext cx="1592281" cy="720000"/>
                </a:xfrm>
                <a:custGeom>
                  <a:avLst/>
                  <a:gdLst>
                    <a:gd name="connsiteX0" fmla="*/ 404623 w 1592281"/>
                    <a:gd name="connsiteY0" fmla="*/ 0 h 720000"/>
                    <a:gd name="connsiteX1" fmla="*/ 1185515 w 1592281"/>
                    <a:gd name="connsiteY1" fmla="*/ 0 h 720000"/>
                    <a:gd name="connsiteX2" fmla="*/ 1186341 w 1592281"/>
                    <a:gd name="connsiteY2" fmla="*/ 40486 h 720000"/>
                    <a:gd name="connsiteX3" fmla="*/ 1221236 w 1592281"/>
                    <a:gd name="connsiteY3" fmla="*/ 17529 h 720000"/>
                    <a:gd name="connsiteX4" fmla="*/ 1592281 w 1592281"/>
                    <a:gd name="connsiteY4" fmla="*/ 665140 h 720000"/>
                    <a:gd name="connsiteX5" fmla="*/ 1561803 w 1592281"/>
                    <a:gd name="connsiteY5" fmla="*/ 685191 h 720000"/>
                    <a:gd name="connsiteX6" fmla="*/ 1561803 w 1592281"/>
                    <a:gd name="connsiteY6" fmla="*/ 720000 h 720000"/>
                    <a:gd name="connsiteX7" fmla="*/ 32746 w 1592281"/>
                    <a:gd name="connsiteY7" fmla="*/ 719999 h 720000"/>
                    <a:gd name="connsiteX8" fmla="*/ 32746 w 1592281"/>
                    <a:gd name="connsiteY8" fmla="*/ 685191 h 720000"/>
                    <a:gd name="connsiteX9" fmla="*/ 0 w 1592281"/>
                    <a:gd name="connsiteY9" fmla="*/ 663647 h 720000"/>
                    <a:gd name="connsiteX10" fmla="*/ 369837 w 1592281"/>
                    <a:gd name="connsiteY10" fmla="*/ 18144 h 720000"/>
                    <a:gd name="connsiteX11" fmla="*/ 403797 w 1592281"/>
                    <a:gd name="connsiteY11" fmla="*/ 40486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281" h="720000">
                      <a:moveTo>
                        <a:pt x="404623" y="0"/>
                      </a:moveTo>
                      <a:lnTo>
                        <a:pt x="1185515" y="0"/>
                      </a:lnTo>
                      <a:lnTo>
                        <a:pt x="1186341" y="40486"/>
                      </a:lnTo>
                      <a:lnTo>
                        <a:pt x="1221236" y="17529"/>
                      </a:lnTo>
                      <a:lnTo>
                        <a:pt x="1592281" y="665140"/>
                      </a:lnTo>
                      <a:lnTo>
                        <a:pt x="1561803" y="685191"/>
                      </a:lnTo>
                      <a:lnTo>
                        <a:pt x="1561803" y="720000"/>
                      </a:lnTo>
                      <a:lnTo>
                        <a:pt x="32746" y="719999"/>
                      </a:lnTo>
                      <a:lnTo>
                        <a:pt x="32746" y="685191"/>
                      </a:lnTo>
                      <a:lnTo>
                        <a:pt x="0" y="663647"/>
                      </a:lnTo>
                      <a:lnTo>
                        <a:pt x="369837" y="18144"/>
                      </a:lnTo>
                      <a:lnTo>
                        <a:pt x="403797" y="40486"/>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2" name="Oval 41"/>
                <p:cNvSpPr/>
                <p:nvPr/>
              </p:nvSpPr>
              <p:spPr>
                <a:xfrm>
                  <a:off x="9474676"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3" name="Oval 42"/>
                <p:cNvSpPr/>
                <p:nvPr/>
              </p:nvSpPr>
              <p:spPr>
                <a:xfrm>
                  <a:off x="11006294"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4" name="Oval 43"/>
                <p:cNvSpPr/>
                <p:nvPr/>
              </p:nvSpPr>
              <p:spPr>
                <a:xfrm>
                  <a:off x="10633301"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5" name="Oval 44"/>
                <p:cNvSpPr/>
                <p:nvPr/>
              </p:nvSpPr>
              <p:spPr>
                <a:xfrm>
                  <a:off x="9847475"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3" name="Group 22"/>
              <p:cNvGrpSpPr/>
              <p:nvPr/>
            </p:nvGrpSpPr>
            <p:grpSpPr>
              <a:xfrm>
                <a:off x="2169628" y="1000678"/>
                <a:ext cx="1603618" cy="720000"/>
                <a:chOff x="9474676" y="1574002"/>
                <a:chExt cx="1603618" cy="720000"/>
              </a:xfrm>
              <a:solidFill>
                <a:srgbClr val="C44101"/>
              </a:solidFill>
            </p:grpSpPr>
            <p:sp>
              <p:nvSpPr>
                <p:cNvPr id="36" name="Freeform 35"/>
                <p:cNvSpPr/>
                <p:nvPr/>
              </p:nvSpPr>
              <p:spPr>
                <a:xfrm>
                  <a:off x="9480773" y="1574002"/>
                  <a:ext cx="1592281" cy="720000"/>
                </a:xfrm>
                <a:custGeom>
                  <a:avLst/>
                  <a:gdLst>
                    <a:gd name="connsiteX0" fmla="*/ 404623 w 1592281"/>
                    <a:gd name="connsiteY0" fmla="*/ 0 h 720000"/>
                    <a:gd name="connsiteX1" fmla="*/ 1185515 w 1592281"/>
                    <a:gd name="connsiteY1" fmla="*/ 0 h 720000"/>
                    <a:gd name="connsiteX2" fmla="*/ 1186341 w 1592281"/>
                    <a:gd name="connsiteY2" fmla="*/ 40486 h 720000"/>
                    <a:gd name="connsiteX3" fmla="*/ 1221236 w 1592281"/>
                    <a:gd name="connsiteY3" fmla="*/ 17529 h 720000"/>
                    <a:gd name="connsiteX4" fmla="*/ 1592281 w 1592281"/>
                    <a:gd name="connsiteY4" fmla="*/ 665140 h 720000"/>
                    <a:gd name="connsiteX5" fmla="*/ 1561803 w 1592281"/>
                    <a:gd name="connsiteY5" fmla="*/ 685191 h 720000"/>
                    <a:gd name="connsiteX6" fmla="*/ 1561803 w 1592281"/>
                    <a:gd name="connsiteY6" fmla="*/ 720000 h 720000"/>
                    <a:gd name="connsiteX7" fmla="*/ 32746 w 1592281"/>
                    <a:gd name="connsiteY7" fmla="*/ 719999 h 720000"/>
                    <a:gd name="connsiteX8" fmla="*/ 32746 w 1592281"/>
                    <a:gd name="connsiteY8" fmla="*/ 685191 h 720000"/>
                    <a:gd name="connsiteX9" fmla="*/ 0 w 1592281"/>
                    <a:gd name="connsiteY9" fmla="*/ 663647 h 720000"/>
                    <a:gd name="connsiteX10" fmla="*/ 369837 w 1592281"/>
                    <a:gd name="connsiteY10" fmla="*/ 18144 h 720000"/>
                    <a:gd name="connsiteX11" fmla="*/ 403797 w 1592281"/>
                    <a:gd name="connsiteY11" fmla="*/ 40486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281" h="720000">
                      <a:moveTo>
                        <a:pt x="404623" y="0"/>
                      </a:moveTo>
                      <a:lnTo>
                        <a:pt x="1185515" y="0"/>
                      </a:lnTo>
                      <a:lnTo>
                        <a:pt x="1186341" y="40486"/>
                      </a:lnTo>
                      <a:lnTo>
                        <a:pt x="1221236" y="17529"/>
                      </a:lnTo>
                      <a:lnTo>
                        <a:pt x="1592281" y="665140"/>
                      </a:lnTo>
                      <a:lnTo>
                        <a:pt x="1561803" y="685191"/>
                      </a:lnTo>
                      <a:lnTo>
                        <a:pt x="1561803" y="720000"/>
                      </a:lnTo>
                      <a:lnTo>
                        <a:pt x="32746" y="719999"/>
                      </a:lnTo>
                      <a:lnTo>
                        <a:pt x="32746" y="685191"/>
                      </a:lnTo>
                      <a:lnTo>
                        <a:pt x="0" y="663647"/>
                      </a:lnTo>
                      <a:lnTo>
                        <a:pt x="369837" y="18144"/>
                      </a:lnTo>
                      <a:lnTo>
                        <a:pt x="403797" y="40486"/>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7" name="Oval 36"/>
                <p:cNvSpPr/>
                <p:nvPr/>
              </p:nvSpPr>
              <p:spPr>
                <a:xfrm>
                  <a:off x="9474676"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8" name="Oval 37"/>
                <p:cNvSpPr/>
                <p:nvPr/>
              </p:nvSpPr>
              <p:spPr>
                <a:xfrm>
                  <a:off x="11006294"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9" name="Oval 38"/>
                <p:cNvSpPr/>
                <p:nvPr/>
              </p:nvSpPr>
              <p:spPr>
                <a:xfrm>
                  <a:off x="10633301"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0" name="Oval 39"/>
                <p:cNvSpPr/>
                <p:nvPr/>
              </p:nvSpPr>
              <p:spPr>
                <a:xfrm>
                  <a:off x="9847475"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4" name="Group 23"/>
              <p:cNvGrpSpPr/>
              <p:nvPr/>
            </p:nvGrpSpPr>
            <p:grpSpPr>
              <a:xfrm rot="10800000">
                <a:off x="5408730" y="2700395"/>
                <a:ext cx="1603618" cy="720000"/>
                <a:chOff x="9474676" y="1574002"/>
                <a:chExt cx="1603618" cy="720000"/>
              </a:xfrm>
              <a:solidFill>
                <a:srgbClr val="A51739"/>
              </a:solidFill>
            </p:grpSpPr>
            <p:sp>
              <p:nvSpPr>
                <p:cNvPr id="31" name="Freeform 30"/>
                <p:cNvSpPr/>
                <p:nvPr/>
              </p:nvSpPr>
              <p:spPr>
                <a:xfrm>
                  <a:off x="9480773" y="1574002"/>
                  <a:ext cx="1592281" cy="720000"/>
                </a:xfrm>
                <a:custGeom>
                  <a:avLst/>
                  <a:gdLst>
                    <a:gd name="connsiteX0" fmla="*/ 404623 w 1592281"/>
                    <a:gd name="connsiteY0" fmla="*/ 0 h 720000"/>
                    <a:gd name="connsiteX1" fmla="*/ 1185515 w 1592281"/>
                    <a:gd name="connsiteY1" fmla="*/ 0 h 720000"/>
                    <a:gd name="connsiteX2" fmla="*/ 1186341 w 1592281"/>
                    <a:gd name="connsiteY2" fmla="*/ 40486 h 720000"/>
                    <a:gd name="connsiteX3" fmla="*/ 1221236 w 1592281"/>
                    <a:gd name="connsiteY3" fmla="*/ 17529 h 720000"/>
                    <a:gd name="connsiteX4" fmla="*/ 1592281 w 1592281"/>
                    <a:gd name="connsiteY4" fmla="*/ 665140 h 720000"/>
                    <a:gd name="connsiteX5" fmla="*/ 1561803 w 1592281"/>
                    <a:gd name="connsiteY5" fmla="*/ 685191 h 720000"/>
                    <a:gd name="connsiteX6" fmla="*/ 1561803 w 1592281"/>
                    <a:gd name="connsiteY6" fmla="*/ 720000 h 720000"/>
                    <a:gd name="connsiteX7" fmla="*/ 32746 w 1592281"/>
                    <a:gd name="connsiteY7" fmla="*/ 719999 h 720000"/>
                    <a:gd name="connsiteX8" fmla="*/ 32746 w 1592281"/>
                    <a:gd name="connsiteY8" fmla="*/ 685191 h 720000"/>
                    <a:gd name="connsiteX9" fmla="*/ 0 w 1592281"/>
                    <a:gd name="connsiteY9" fmla="*/ 663647 h 720000"/>
                    <a:gd name="connsiteX10" fmla="*/ 369837 w 1592281"/>
                    <a:gd name="connsiteY10" fmla="*/ 18144 h 720000"/>
                    <a:gd name="connsiteX11" fmla="*/ 403797 w 1592281"/>
                    <a:gd name="connsiteY11" fmla="*/ 40486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281" h="720000">
                      <a:moveTo>
                        <a:pt x="404623" y="0"/>
                      </a:moveTo>
                      <a:lnTo>
                        <a:pt x="1185515" y="0"/>
                      </a:lnTo>
                      <a:lnTo>
                        <a:pt x="1186341" y="40486"/>
                      </a:lnTo>
                      <a:lnTo>
                        <a:pt x="1221236" y="17529"/>
                      </a:lnTo>
                      <a:lnTo>
                        <a:pt x="1592281" y="665140"/>
                      </a:lnTo>
                      <a:lnTo>
                        <a:pt x="1561803" y="685191"/>
                      </a:lnTo>
                      <a:lnTo>
                        <a:pt x="1561803" y="720000"/>
                      </a:lnTo>
                      <a:lnTo>
                        <a:pt x="32746" y="719999"/>
                      </a:lnTo>
                      <a:lnTo>
                        <a:pt x="32746" y="685191"/>
                      </a:lnTo>
                      <a:lnTo>
                        <a:pt x="0" y="663647"/>
                      </a:lnTo>
                      <a:lnTo>
                        <a:pt x="369837" y="18144"/>
                      </a:lnTo>
                      <a:lnTo>
                        <a:pt x="403797" y="40486"/>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2" name="Oval 31"/>
                <p:cNvSpPr/>
                <p:nvPr/>
              </p:nvSpPr>
              <p:spPr>
                <a:xfrm>
                  <a:off x="9474676"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3" name="Oval 32"/>
                <p:cNvSpPr/>
                <p:nvPr/>
              </p:nvSpPr>
              <p:spPr>
                <a:xfrm>
                  <a:off x="11006294"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4" name="Oval 33"/>
                <p:cNvSpPr/>
                <p:nvPr/>
              </p:nvSpPr>
              <p:spPr>
                <a:xfrm>
                  <a:off x="10633301"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5" name="Oval 34"/>
                <p:cNvSpPr/>
                <p:nvPr/>
              </p:nvSpPr>
              <p:spPr>
                <a:xfrm>
                  <a:off x="9847475"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nvGrpSpPr>
              <p:cNvPr id="25" name="Group 24"/>
              <p:cNvGrpSpPr/>
              <p:nvPr/>
            </p:nvGrpSpPr>
            <p:grpSpPr>
              <a:xfrm>
                <a:off x="4146031" y="4669822"/>
                <a:ext cx="1603618" cy="720000"/>
                <a:chOff x="9474676" y="1574002"/>
                <a:chExt cx="1603618" cy="720000"/>
              </a:xfrm>
              <a:solidFill>
                <a:srgbClr val="003B71"/>
              </a:solidFill>
            </p:grpSpPr>
            <p:sp>
              <p:nvSpPr>
                <p:cNvPr id="26" name="Freeform 25"/>
                <p:cNvSpPr/>
                <p:nvPr/>
              </p:nvSpPr>
              <p:spPr>
                <a:xfrm>
                  <a:off x="9480773" y="1574002"/>
                  <a:ext cx="1592281" cy="720000"/>
                </a:xfrm>
                <a:custGeom>
                  <a:avLst/>
                  <a:gdLst>
                    <a:gd name="connsiteX0" fmla="*/ 404623 w 1592281"/>
                    <a:gd name="connsiteY0" fmla="*/ 0 h 720000"/>
                    <a:gd name="connsiteX1" fmla="*/ 1185515 w 1592281"/>
                    <a:gd name="connsiteY1" fmla="*/ 0 h 720000"/>
                    <a:gd name="connsiteX2" fmla="*/ 1186341 w 1592281"/>
                    <a:gd name="connsiteY2" fmla="*/ 40486 h 720000"/>
                    <a:gd name="connsiteX3" fmla="*/ 1221236 w 1592281"/>
                    <a:gd name="connsiteY3" fmla="*/ 17529 h 720000"/>
                    <a:gd name="connsiteX4" fmla="*/ 1592281 w 1592281"/>
                    <a:gd name="connsiteY4" fmla="*/ 665140 h 720000"/>
                    <a:gd name="connsiteX5" fmla="*/ 1561803 w 1592281"/>
                    <a:gd name="connsiteY5" fmla="*/ 685191 h 720000"/>
                    <a:gd name="connsiteX6" fmla="*/ 1561803 w 1592281"/>
                    <a:gd name="connsiteY6" fmla="*/ 720000 h 720000"/>
                    <a:gd name="connsiteX7" fmla="*/ 32746 w 1592281"/>
                    <a:gd name="connsiteY7" fmla="*/ 719999 h 720000"/>
                    <a:gd name="connsiteX8" fmla="*/ 32746 w 1592281"/>
                    <a:gd name="connsiteY8" fmla="*/ 685191 h 720000"/>
                    <a:gd name="connsiteX9" fmla="*/ 0 w 1592281"/>
                    <a:gd name="connsiteY9" fmla="*/ 663647 h 720000"/>
                    <a:gd name="connsiteX10" fmla="*/ 369837 w 1592281"/>
                    <a:gd name="connsiteY10" fmla="*/ 18144 h 720000"/>
                    <a:gd name="connsiteX11" fmla="*/ 403797 w 1592281"/>
                    <a:gd name="connsiteY11" fmla="*/ 40486 h 72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92281" h="720000">
                      <a:moveTo>
                        <a:pt x="404623" y="0"/>
                      </a:moveTo>
                      <a:lnTo>
                        <a:pt x="1185515" y="0"/>
                      </a:lnTo>
                      <a:lnTo>
                        <a:pt x="1186341" y="40486"/>
                      </a:lnTo>
                      <a:lnTo>
                        <a:pt x="1221236" y="17529"/>
                      </a:lnTo>
                      <a:lnTo>
                        <a:pt x="1592281" y="665140"/>
                      </a:lnTo>
                      <a:lnTo>
                        <a:pt x="1561803" y="685191"/>
                      </a:lnTo>
                      <a:lnTo>
                        <a:pt x="1561803" y="720000"/>
                      </a:lnTo>
                      <a:lnTo>
                        <a:pt x="32746" y="719999"/>
                      </a:lnTo>
                      <a:lnTo>
                        <a:pt x="32746" y="685191"/>
                      </a:lnTo>
                      <a:lnTo>
                        <a:pt x="0" y="663647"/>
                      </a:lnTo>
                      <a:lnTo>
                        <a:pt x="369837" y="18144"/>
                      </a:lnTo>
                      <a:lnTo>
                        <a:pt x="403797" y="40486"/>
                      </a:lnTo>
                      <a:close/>
                    </a:path>
                  </a:pathLst>
                </a:cu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7" name="Oval 26"/>
                <p:cNvSpPr/>
                <p:nvPr/>
              </p:nvSpPr>
              <p:spPr>
                <a:xfrm>
                  <a:off x="9474676"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8" name="Oval 27"/>
                <p:cNvSpPr/>
                <p:nvPr/>
              </p:nvSpPr>
              <p:spPr>
                <a:xfrm>
                  <a:off x="11006294" y="2222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9" name="Oval 28"/>
                <p:cNvSpPr/>
                <p:nvPr/>
              </p:nvSpPr>
              <p:spPr>
                <a:xfrm>
                  <a:off x="10633301"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0" name="Oval 29"/>
                <p:cNvSpPr/>
                <p:nvPr/>
              </p:nvSpPr>
              <p:spPr>
                <a:xfrm>
                  <a:off x="9847475" y="1574002"/>
                  <a:ext cx="72000" cy="7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grpSp>
        <p:grpSp>
          <p:nvGrpSpPr>
            <p:cNvPr id="10" name="Group 9"/>
            <p:cNvGrpSpPr>
              <a:grpSpLocks noChangeAspect="1"/>
            </p:cNvGrpSpPr>
            <p:nvPr/>
          </p:nvGrpSpPr>
          <p:grpSpPr>
            <a:xfrm>
              <a:off x="5957873" y="7052370"/>
              <a:ext cx="612638" cy="540000"/>
              <a:chOff x="1763167" y="1278188"/>
              <a:chExt cx="4042915" cy="3563560"/>
            </a:xfrm>
          </p:grpSpPr>
          <p:sp>
            <p:nvSpPr>
              <p:cNvPr id="11" name="Freeform 1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a:defRPr/>
                </a:pPr>
                <a:endParaRPr lang="en-GB" sz="2400" kern="0" dirty="0" smtClean="0">
                  <a:solidFill>
                    <a:prstClr val="white"/>
                  </a:solidFill>
                  <a:ea typeface="ＭＳ Ｐゴシック" panose="020B0600070205080204" pitchFamily="34" charset="-128"/>
                </a:endParaRPr>
              </a:p>
            </p:txBody>
          </p:sp>
          <p:grpSp>
            <p:nvGrpSpPr>
              <p:cNvPr id="12" name="Group 11"/>
              <p:cNvGrpSpPr/>
              <p:nvPr/>
            </p:nvGrpSpPr>
            <p:grpSpPr>
              <a:xfrm>
                <a:off x="1763167" y="1278188"/>
                <a:ext cx="4042915" cy="3563560"/>
                <a:chOff x="1763167" y="1278188"/>
                <a:chExt cx="4042915" cy="3563560"/>
              </a:xfrm>
            </p:grpSpPr>
            <p:sp>
              <p:nvSpPr>
                <p:cNvPr id="13" name="Freeform 1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a:defRPr/>
                  </a:pPr>
                  <a:endParaRPr lang="en-GB" kern="0" dirty="0" smtClean="0">
                    <a:solidFill>
                      <a:prstClr val="white"/>
                    </a:solidFill>
                    <a:ea typeface="ＭＳ Ｐゴシック" panose="020B0600070205080204" pitchFamily="34" charset="-128"/>
                  </a:endParaRPr>
                </a:p>
              </p:txBody>
            </p:sp>
            <p:sp>
              <p:nvSpPr>
                <p:cNvPr id="14" name="Freeform 1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a:defRPr/>
                  </a:pPr>
                  <a:endParaRPr lang="en-GB" kern="0" dirty="0" smtClean="0">
                    <a:solidFill>
                      <a:prstClr val="white"/>
                    </a:solidFill>
                    <a:ea typeface="ＭＳ Ｐゴシック" panose="020B0600070205080204" pitchFamily="34" charset="-128"/>
                  </a:endParaRPr>
                </a:p>
              </p:txBody>
            </p:sp>
            <p:sp>
              <p:nvSpPr>
                <p:cNvPr id="15" name="Freeform 1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a:defRPr/>
                  </a:pPr>
                  <a:endParaRPr lang="en-GB" kern="0" dirty="0" smtClean="0">
                    <a:solidFill>
                      <a:prstClr val="white"/>
                    </a:solidFill>
                    <a:ea typeface="ＭＳ Ｐゴシック" panose="020B0600070205080204" pitchFamily="34" charset="-128"/>
                  </a:endParaRPr>
                </a:p>
              </p:txBody>
            </p:sp>
            <p:sp>
              <p:nvSpPr>
                <p:cNvPr id="16" name="Freeform 1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a:defRPr/>
                  </a:pPr>
                  <a:endParaRPr lang="en-GB" kern="0" dirty="0" smtClean="0">
                    <a:solidFill>
                      <a:prstClr val="white"/>
                    </a:solidFill>
                    <a:ea typeface="ＭＳ Ｐゴシック" panose="020B0600070205080204" pitchFamily="34" charset="-128"/>
                  </a:endParaRPr>
                </a:p>
              </p:txBody>
            </p:sp>
            <p:sp>
              <p:nvSpPr>
                <p:cNvPr id="17" name="Freeform 1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a:defRPr/>
                  </a:pPr>
                  <a:endParaRPr lang="en-GB" kern="0" dirty="0" smtClean="0">
                    <a:solidFill>
                      <a:prstClr val="white"/>
                    </a:solidFill>
                    <a:ea typeface="ＭＳ Ｐゴシック" panose="020B0600070205080204" pitchFamily="34" charset="-128"/>
                  </a:endParaRPr>
                </a:p>
              </p:txBody>
            </p:sp>
            <p:sp>
              <p:nvSpPr>
                <p:cNvPr id="18" name="Freeform 1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a:defRPr/>
                  </a:pPr>
                  <a:endParaRPr lang="en-GB" kern="0" dirty="0" smtClean="0">
                    <a:solidFill>
                      <a:prstClr val="white"/>
                    </a:solidFill>
                    <a:ea typeface="ＭＳ Ｐゴシック" panose="020B0600070205080204" pitchFamily="34" charset="-128"/>
                  </a:endParaRPr>
                </a:p>
              </p:txBody>
            </p:sp>
          </p:grpSp>
        </p:grpSp>
      </p:grpSp>
      <p:sp>
        <p:nvSpPr>
          <p:cNvPr id="63" name="Rectangle 62"/>
          <p:cNvSpPr/>
          <p:nvPr userDrawn="1"/>
        </p:nvSpPr>
        <p:spPr>
          <a:xfrm>
            <a:off x="4352081" y="9540000"/>
            <a:ext cx="2487918" cy="400110"/>
          </a:xfrm>
          <a:prstGeom prst="rect">
            <a:avLst/>
          </a:prstGeom>
        </p:spPr>
        <p:txBody>
          <a:bodyPr wrap="square">
            <a:spAutoFit/>
          </a:bodyPr>
          <a:lstStyle/>
          <a:p>
            <a:pPr algn="r"/>
            <a:r>
              <a:rPr lang="en-GB" sz="1000" dirty="0"/>
              <a:t>Professor John Clarkson FREng</a:t>
            </a:r>
          </a:p>
          <a:p>
            <a:pPr algn="r"/>
            <a:r>
              <a:rPr lang="en-GB" sz="1000" dirty="0" smtClean="0"/>
              <a:t>April 2020</a:t>
            </a:r>
            <a:endParaRPr lang="en-GB" sz="1000" dirty="0"/>
          </a:p>
        </p:txBody>
      </p:sp>
      <p:sp>
        <p:nvSpPr>
          <p:cNvPr id="64" name="Rectangle 63"/>
          <p:cNvSpPr/>
          <p:nvPr userDrawn="1"/>
        </p:nvSpPr>
        <p:spPr>
          <a:xfrm>
            <a:off x="719999" y="9540000"/>
            <a:ext cx="2891301" cy="400110"/>
          </a:xfrm>
          <a:prstGeom prst="rect">
            <a:avLst/>
          </a:prstGeom>
        </p:spPr>
        <p:txBody>
          <a:bodyPr wrap="square">
            <a:spAutoFit/>
          </a:bodyPr>
          <a:lstStyle/>
          <a:p>
            <a:endParaRPr lang="en-GB" sz="1000" dirty="0" smtClean="0"/>
          </a:p>
          <a:p>
            <a:r>
              <a:rPr lang="en-GB" sz="1000" dirty="0" smtClean="0"/>
              <a:t>© Cambridge Engineering Design Centre</a:t>
            </a:r>
            <a:endParaRPr lang="en-GB" sz="1000" dirty="0"/>
          </a:p>
        </p:txBody>
      </p:sp>
      <p:sp>
        <p:nvSpPr>
          <p:cNvPr id="65" name="Text Placeholder 8"/>
          <p:cNvSpPr txBox="1">
            <a:spLocks/>
          </p:cNvSpPr>
          <p:nvPr userDrawn="1"/>
        </p:nvSpPr>
        <p:spPr>
          <a:xfrm>
            <a:off x="8256490" y="871200"/>
            <a:ext cx="6120000" cy="9000000"/>
          </a:xfrm>
          <a:prstGeom prst="rect">
            <a:avLst/>
          </a:prstGeom>
        </p:spPr>
        <p:txBody>
          <a:bodyPr lIns="0" tIns="0" rIns="0" bIns="0"/>
          <a:lst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marL="0" lvl="2" indent="0" defTabSz="755934">
              <a:lnSpc>
                <a:spcPct val="114000"/>
              </a:lnSpc>
              <a:spcBef>
                <a:spcPts val="0"/>
              </a:spcBef>
              <a:buNone/>
            </a:pPr>
            <a:r>
              <a:rPr lang="en-US" sz="1200" dirty="0">
                <a:solidFill>
                  <a:srgbClr val="000000"/>
                </a:solidFill>
                <a:latin typeface="Verdana" panose="020B0604030504040204" pitchFamily="34" charset="0"/>
                <a:ea typeface="Verdana" panose="020B0604030504040204" pitchFamily="34" charset="0"/>
              </a:rPr>
              <a:t>Engineers routinely use a systems approach to address challenging problems in complex projects. This allows them to work through the implications of each change or decision they make for the project as a whole. They consider the layout of the system, defining all the elements and interconnections, to ensure that the whole system performs as </a:t>
            </a:r>
            <a:r>
              <a:rPr lang="en-US" sz="1200" dirty="0" smtClean="0">
                <a:solidFill>
                  <a:srgbClr val="000000"/>
                </a:solidFill>
                <a:latin typeface="Verdana" panose="020B0604030504040204" pitchFamily="34" charset="0"/>
                <a:ea typeface="Verdana" panose="020B0604030504040204" pitchFamily="34" charset="0"/>
              </a:rPr>
              <a:t>required.</a:t>
            </a:r>
          </a:p>
          <a:p>
            <a:pPr marL="0" lvl="2" indent="0" defTabSz="755934">
              <a:lnSpc>
                <a:spcPct val="114000"/>
              </a:lnSpc>
              <a:spcBef>
                <a:spcPts val="0"/>
              </a:spcBef>
              <a:buNone/>
            </a:pPr>
            <a:endParaRPr lang="en-US" sz="900" dirty="0">
              <a:solidFill>
                <a:srgbClr val="000000"/>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endParaRPr lang="en-US" sz="850" dirty="0" smtClean="0">
              <a:solidFill>
                <a:prstClr val="black"/>
              </a:solidFill>
              <a:latin typeface="Verdana" panose="020B0604030504040204" pitchFamily="34" charset="0"/>
              <a:ea typeface="Verdana" panose="020B0604030504040204" pitchFamily="34" charset="0"/>
            </a:endParaRPr>
          </a:p>
          <a:p>
            <a:pPr marL="0" lvl="2" indent="0" algn="ctr" defTabSz="755934">
              <a:lnSpc>
                <a:spcPct val="114000"/>
              </a:lnSpc>
              <a:spcBef>
                <a:spcPts val="0"/>
              </a:spcBef>
              <a:buNone/>
            </a:pPr>
            <a:r>
              <a:rPr lang="en-US" sz="2100" dirty="0" smtClean="0">
                <a:solidFill>
                  <a:srgbClr val="A51739"/>
                </a:solidFill>
                <a:latin typeface="Myriad Pro Light"/>
                <a:ea typeface="Verdana" panose="020B0604030504040204" pitchFamily="34" charset="0"/>
              </a:rPr>
              <a:t>“</a:t>
            </a:r>
            <a:r>
              <a:rPr lang="en-US" sz="2100" dirty="0">
                <a:solidFill>
                  <a:srgbClr val="A51739"/>
                </a:solidFill>
                <a:latin typeface="Myriad Pro Light"/>
                <a:ea typeface="Verdana" panose="020B0604030504040204" pitchFamily="34" charset="0"/>
              </a:rPr>
              <a:t>Systems that work do not just happen —</a:t>
            </a:r>
            <a:br>
              <a:rPr lang="en-US" sz="2100" dirty="0">
                <a:solidFill>
                  <a:srgbClr val="A51739"/>
                </a:solidFill>
                <a:latin typeface="Myriad Pro Light"/>
                <a:ea typeface="Verdana" panose="020B0604030504040204" pitchFamily="34" charset="0"/>
              </a:rPr>
            </a:br>
            <a:r>
              <a:rPr lang="en-US" sz="2100" dirty="0">
                <a:solidFill>
                  <a:srgbClr val="A51739"/>
                </a:solidFill>
                <a:latin typeface="Myriad Pro Light"/>
                <a:ea typeface="Verdana" panose="020B0604030504040204" pitchFamily="34" charset="0"/>
              </a:rPr>
              <a:t>they have to be planned, designed and built”</a:t>
            </a:r>
          </a:p>
          <a:p>
            <a:pPr marL="0" lvl="2" indent="0" defTabSz="755934">
              <a:lnSpc>
                <a:spcPct val="114000"/>
              </a:lnSpc>
              <a:spcBef>
                <a:spcPts val="0"/>
              </a:spcBef>
              <a:buNone/>
            </a:pPr>
            <a:endParaRPr lang="en-US" sz="900" dirty="0" smtClean="0">
              <a:solidFill>
                <a:prstClr val="black"/>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endParaRPr lang="en-US" sz="850" dirty="0" smtClean="0">
              <a:solidFill>
                <a:srgbClr val="000000"/>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r>
              <a:rPr lang="en-GB" sz="1200" dirty="0" smtClean="0">
                <a:solidFill>
                  <a:srgbClr val="000000"/>
                </a:solidFill>
                <a:latin typeface="Verdana" panose="020B0604030504040204" pitchFamily="34" charset="0"/>
                <a:ea typeface="Verdana" panose="020B0604030504040204" pitchFamily="34" charset="0"/>
              </a:rPr>
              <a:t>The following steps describe a systems-based approach </a:t>
            </a:r>
            <a:r>
              <a:rPr lang="en-GB" sz="1200" dirty="0">
                <a:solidFill>
                  <a:srgbClr val="000000"/>
                </a:solidFill>
                <a:latin typeface="Verdana" panose="020B0604030504040204" pitchFamily="34" charset="0"/>
                <a:ea typeface="Verdana" panose="020B0604030504040204" pitchFamily="34" charset="0"/>
              </a:rPr>
              <a:t>to </a:t>
            </a:r>
            <a:r>
              <a:rPr lang="en-GB" sz="1200" dirty="0" smtClean="0">
                <a:solidFill>
                  <a:srgbClr val="000000"/>
                </a:solidFill>
                <a:latin typeface="Verdana" panose="020B0604030504040204" pitchFamily="34" charset="0"/>
                <a:ea typeface="Verdana" panose="020B0604030504040204" pitchFamily="34" charset="0"/>
              </a:rPr>
              <a:t>the planning of an </a:t>
            </a:r>
            <a:r>
              <a:rPr lang="en-GB" sz="1200" dirty="0">
                <a:solidFill>
                  <a:srgbClr val="000000"/>
                </a:solidFill>
                <a:latin typeface="Verdana" panose="020B0604030504040204" pitchFamily="34" charset="0"/>
                <a:ea typeface="Verdana" panose="020B0604030504040204" pitchFamily="34" charset="0"/>
              </a:rPr>
              <a:t>improvement </a:t>
            </a:r>
            <a:r>
              <a:rPr lang="en-GB" sz="1200" dirty="0" smtClean="0">
                <a:solidFill>
                  <a:srgbClr val="000000"/>
                </a:solidFill>
                <a:latin typeface="Verdana" panose="020B0604030504040204" pitchFamily="34" charset="0"/>
                <a:ea typeface="Verdana" panose="020B0604030504040204" pitchFamily="34" charset="0"/>
              </a:rPr>
              <a:t>or systems redesign process, supporting small-scale or system-wide change, as well as rapid decision-making.</a:t>
            </a:r>
          </a:p>
          <a:p>
            <a:pPr marL="0" lvl="2" indent="0" defTabSz="755934">
              <a:lnSpc>
                <a:spcPct val="114000"/>
              </a:lnSpc>
              <a:spcBef>
                <a:spcPts val="0"/>
              </a:spcBef>
              <a:buNone/>
            </a:pPr>
            <a:endParaRPr lang="en-GB" sz="1200" dirty="0">
              <a:solidFill>
                <a:srgbClr val="000000"/>
              </a:solidFill>
              <a:latin typeface="Verdana" panose="020B0604030504040204" pitchFamily="34" charset="0"/>
              <a:ea typeface="Verdana" panose="020B0604030504040204" pitchFamily="34" charset="0"/>
            </a:endParaRPr>
          </a:p>
          <a:p>
            <a:pPr marL="541338" indent="-541338" defTabSz="755934">
              <a:lnSpc>
                <a:spcPct val="114000"/>
              </a:lnSpc>
              <a:spcBef>
                <a:spcPts val="0"/>
              </a:spcBef>
              <a:buNone/>
            </a:pPr>
            <a:r>
              <a:rPr lang="en-GB" sz="2100" dirty="0" smtClean="0">
                <a:solidFill>
                  <a:srgbClr val="000000"/>
                </a:solidFill>
                <a:latin typeface="Myriad Pro Light"/>
                <a:ea typeface="Verdana" panose="020B0604030504040204" pitchFamily="34" charset="0"/>
              </a:rPr>
              <a:t>(1) </a:t>
            </a:r>
            <a:r>
              <a:rPr lang="en-GB" sz="1200" dirty="0">
                <a:solidFill>
                  <a:srgbClr val="000000"/>
                </a:solidFill>
                <a:latin typeface="Myriad Pro Light"/>
                <a:ea typeface="Verdana" panose="020B0604030504040204" pitchFamily="34" charset="0"/>
              </a:rPr>
              <a:t>	</a:t>
            </a:r>
            <a:r>
              <a:rPr lang="en-GB" sz="1200" dirty="0">
                <a:solidFill>
                  <a:srgbClr val="000000"/>
                </a:solidFill>
                <a:latin typeface="Verdana" panose="020B0604030504040204" pitchFamily="34" charset="0"/>
                <a:ea typeface="Verdana" panose="020B0604030504040204" pitchFamily="34" charset="0"/>
              </a:rPr>
              <a:t>Capture </a:t>
            </a:r>
            <a:r>
              <a:rPr lang="en-GB" sz="1200" dirty="0" smtClean="0">
                <a:solidFill>
                  <a:srgbClr val="000000"/>
                </a:solidFill>
                <a:latin typeface="Verdana" panose="020B0604030504040204" pitchFamily="34" charset="0"/>
                <a:ea typeface="Verdana" panose="020B0604030504040204" pitchFamily="34" charset="0"/>
              </a:rPr>
              <a:t>the team’s current </a:t>
            </a:r>
            <a:r>
              <a:rPr lang="en-GB" sz="1200" dirty="0">
                <a:solidFill>
                  <a:srgbClr val="000000"/>
                </a:solidFill>
                <a:latin typeface="Verdana" panose="020B0604030504040204" pitchFamily="34" charset="0"/>
                <a:ea typeface="Verdana" panose="020B0604030504040204" pitchFamily="34" charset="0"/>
              </a:rPr>
              <a:t>knowledge </a:t>
            </a:r>
            <a:r>
              <a:rPr lang="en-GB" sz="1200" dirty="0" smtClean="0">
                <a:solidFill>
                  <a:srgbClr val="000000"/>
                </a:solidFill>
                <a:latin typeface="Verdana" panose="020B0604030504040204" pitchFamily="34" charset="0"/>
                <a:ea typeface="Verdana" panose="020B0604030504040204" pitchFamily="34" charset="0"/>
              </a:rPr>
              <a:t>about </a:t>
            </a:r>
            <a:r>
              <a:rPr lang="en-GB" sz="1200" dirty="0">
                <a:solidFill>
                  <a:srgbClr val="000000"/>
                </a:solidFill>
                <a:latin typeface="Verdana" panose="020B0604030504040204" pitchFamily="34" charset="0"/>
                <a:ea typeface="Verdana" panose="020B0604030504040204" pitchFamily="34" charset="0"/>
              </a:rPr>
              <a:t>the system on </a:t>
            </a:r>
            <a:r>
              <a:rPr lang="en-GB" sz="1200" dirty="0" smtClean="0">
                <a:solidFill>
                  <a:srgbClr val="000000"/>
                </a:solidFill>
                <a:latin typeface="Verdana" panose="020B0604030504040204" pitchFamily="34" charset="0"/>
                <a:ea typeface="Verdana" panose="020B0604030504040204" pitchFamily="34" charset="0"/>
              </a:rPr>
              <a:t>an </a:t>
            </a:r>
            <a:r>
              <a:rPr lang="en-GB" sz="1200" dirty="0">
                <a:solidFill>
                  <a:srgbClr val="000000"/>
                </a:solidFill>
                <a:latin typeface="Verdana Pro SemiBold" panose="020B0704030504040204" pitchFamily="34" charset="0"/>
                <a:ea typeface="Verdana" panose="020B0604030504040204" pitchFamily="34" charset="0"/>
              </a:rPr>
              <a:t>Improvement </a:t>
            </a:r>
            <a:r>
              <a:rPr lang="en-GB" sz="1200" dirty="0" smtClean="0">
                <a:solidFill>
                  <a:srgbClr val="000000"/>
                </a:solidFill>
                <a:latin typeface="Verdana Pro SemiBold" panose="020B0704030504040204" pitchFamily="34" charset="0"/>
                <a:ea typeface="Verdana" panose="020B0604030504040204" pitchFamily="34" charset="0"/>
              </a:rPr>
              <a:t>Canvas</a:t>
            </a:r>
            <a:r>
              <a:rPr lang="en-GB" sz="1200" dirty="0" smtClean="0">
                <a:solidFill>
                  <a:srgbClr val="000000"/>
                </a:solidFill>
                <a:latin typeface="Verdana" panose="020B0604030504040204" pitchFamily="34" charset="0"/>
                <a:ea typeface="Verdana" panose="020B0604030504040204" pitchFamily="34" charset="0"/>
              </a:rPr>
              <a:t>:</a:t>
            </a:r>
            <a:endParaRPr lang="en-GB" sz="1200" dirty="0">
              <a:solidFill>
                <a:srgbClr val="000000"/>
              </a:solidFill>
              <a:latin typeface="Verdana" panose="020B0604030504040204" pitchFamily="34" charset="0"/>
              <a:ea typeface="Verdana" panose="020B0604030504040204" pitchFamily="34" charset="0"/>
            </a:endParaRPr>
          </a:p>
          <a:p>
            <a:pPr marL="541338" lvl="0" indent="-541338" defTabSz="755934">
              <a:lnSpc>
                <a:spcPct val="114000"/>
              </a:lnSpc>
              <a:spcBef>
                <a:spcPts val="0"/>
              </a:spcBef>
              <a:buNone/>
            </a:pPr>
            <a:endParaRPr lang="en-GB" sz="1200" dirty="0" smtClean="0">
              <a:solidFill>
                <a:srgbClr val="000000"/>
              </a:solidFill>
              <a:latin typeface="Verdana" panose="020B0604030504040204" pitchFamily="34" charset="0"/>
              <a:ea typeface="Verdana" panose="020B0604030504040204" pitchFamily="34" charset="0"/>
            </a:endParaRPr>
          </a:p>
          <a:p>
            <a:pPr marL="541338" lvl="0" indent="-541338" defTabSz="755934">
              <a:lnSpc>
                <a:spcPct val="114000"/>
              </a:lnSpc>
              <a:spcBef>
                <a:spcPts val="0"/>
              </a:spcBef>
              <a:buNone/>
            </a:pPr>
            <a:r>
              <a:rPr lang="en-GB" sz="1200" dirty="0">
                <a:solidFill>
                  <a:srgbClr val="000000"/>
                </a:solidFill>
                <a:latin typeface="Verdana" panose="020B0604030504040204" pitchFamily="34" charset="0"/>
                <a:ea typeface="Verdana" panose="020B0604030504040204" pitchFamily="34" charset="0"/>
              </a:rPr>
              <a:t>	</a:t>
            </a:r>
            <a:r>
              <a:rPr lang="en-GB" sz="1200" dirty="0" smtClean="0">
                <a:solidFill>
                  <a:srgbClr val="000000"/>
                </a:solidFill>
                <a:latin typeface="Verdana" panose="020B0604030504040204" pitchFamily="34" charset="0"/>
                <a:ea typeface="Verdana" panose="020B0604030504040204" pitchFamily="34" charset="0"/>
              </a:rPr>
              <a:t>Identify key stakeholders, their essential needs and their potential to influence to outcome of the process;</a:t>
            </a:r>
          </a:p>
          <a:p>
            <a:pPr marL="541338" lvl="0" indent="-541338" defTabSz="755934">
              <a:lnSpc>
                <a:spcPct val="114000"/>
              </a:lnSpc>
              <a:spcBef>
                <a:spcPts val="0"/>
              </a:spcBef>
              <a:buNone/>
            </a:pPr>
            <a:endParaRPr lang="en-GB" sz="1200" dirty="0">
              <a:solidFill>
                <a:srgbClr val="000000"/>
              </a:solidFill>
              <a:latin typeface="Verdana" panose="020B0604030504040204" pitchFamily="34" charset="0"/>
              <a:ea typeface="Verdana" panose="020B0604030504040204" pitchFamily="34" charset="0"/>
            </a:endParaRPr>
          </a:p>
          <a:p>
            <a:pPr marL="541338" lvl="0" indent="-541338" defTabSz="755934">
              <a:lnSpc>
                <a:spcPct val="114000"/>
              </a:lnSpc>
              <a:spcBef>
                <a:spcPts val="0"/>
              </a:spcBef>
              <a:buNone/>
            </a:pPr>
            <a:r>
              <a:rPr lang="en-GB" sz="1200" dirty="0" smtClean="0">
                <a:solidFill>
                  <a:srgbClr val="000000"/>
                </a:solidFill>
                <a:latin typeface="Verdana" panose="020B0604030504040204" pitchFamily="34" charset="0"/>
                <a:ea typeface="Verdana" panose="020B0604030504040204" pitchFamily="34" charset="0"/>
              </a:rPr>
              <a:t>	Describe key elements within the system of interest and the nature of the relationships between them.</a:t>
            </a:r>
          </a:p>
          <a:p>
            <a:pPr marL="541338" lvl="0" indent="-541338" defTabSz="755934">
              <a:lnSpc>
                <a:spcPct val="114000"/>
              </a:lnSpc>
              <a:spcBef>
                <a:spcPts val="0"/>
              </a:spcBef>
              <a:buNone/>
            </a:pPr>
            <a:endParaRPr lang="en-GB" sz="1200" dirty="0">
              <a:solidFill>
                <a:srgbClr val="000000"/>
              </a:solidFill>
              <a:latin typeface="Verdana" panose="020B0604030504040204" pitchFamily="34" charset="0"/>
              <a:ea typeface="Verdana" panose="020B0604030504040204" pitchFamily="34" charset="0"/>
            </a:endParaRPr>
          </a:p>
          <a:p>
            <a:pPr marL="541338" lvl="2" indent="-541338" defTabSz="755934">
              <a:lnSpc>
                <a:spcPct val="114000"/>
              </a:lnSpc>
              <a:spcBef>
                <a:spcPts val="0"/>
              </a:spcBef>
              <a:buNone/>
            </a:pPr>
            <a:r>
              <a:rPr lang="en-GB" sz="2100" dirty="0" smtClean="0">
                <a:solidFill>
                  <a:srgbClr val="000000"/>
                </a:solidFill>
                <a:latin typeface="Myriad Pro Light"/>
                <a:ea typeface="Verdana" panose="020B0604030504040204" pitchFamily="34" charset="0"/>
              </a:rPr>
              <a:t>(2) </a:t>
            </a:r>
            <a:r>
              <a:rPr lang="en-GB" sz="1200" dirty="0" smtClean="0">
                <a:solidFill>
                  <a:srgbClr val="000000"/>
                </a:solidFill>
                <a:latin typeface="Myriad Pro Light"/>
                <a:ea typeface="Verdana" panose="020B0604030504040204" pitchFamily="34" charset="0"/>
              </a:rPr>
              <a:t>	</a:t>
            </a:r>
            <a:r>
              <a:rPr lang="en-GB" sz="1200" dirty="0" smtClean="0">
                <a:solidFill>
                  <a:srgbClr val="000000"/>
                </a:solidFill>
                <a:latin typeface="Verdana" panose="020B0604030504040204" pitchFamily="34" charset="0"/>
                <a:ea typeface="Verdana" panose="020B0604030504040204" pitchFamily="34" charset="0"/>
              </a:rPr>
              <a:t>Agree the scope of the change or decision required and create an </a:t>
            </a:r>
            <a:r>
              <a:rPr lang="en-GB" sz="1200" dirty="0" smtClean="0">
                <a:solidFill>
                  <a:srgbClr val="000000"/>
                </a:solidFill>
                <a:latin typeface="Verdana Pro SemiBold" panose="020B0704030504040204" pitchFamily="34" charset="0"/>
                <a:ea typeface="Verdana" panose="020B0604030504040204" pitchFamily="34" charset="0"/>
              </a:rPr>
              <a:t>Improvement Plan</a:t>
            </a:r>
            <a:r>
              <a:rPr lang="en-GB" sz="1200" dirty="0" smtClean="0">
                <a:solidFill>
                  <a:srgbClr val="000000"/>
                </a:solidFill>
                <a:latin typeface="Verdana" panose="020B0604030504040204" pitchFamily="34" charset="0"/>
                <a:ea typeface="Verdana" panose="020B0604030504040204" pitchFamily="34" charset="0"/>
              </a:rPr>
              <a:t>:</a:t>
            </a:r>
          </a:p>
          <a:p>
            <a:pPr marL="541338" lvl="2" indent="-541338" defTabSz="755934">
              <a:lnSpc>
                <a:spcPct val="114000"/>
              </a:lnSpc>
              <a:spcBef>
                <a:spcPts val="0"/>
              </a:spcBef>
              <a:buNone/>
            </a:pPr>
            <a:endParaRPr lang="en-GB" sz="1200" dirty="0" smtClean="0">
              <a:solidFill>
                <a:srgbClr val="000000"/>
              </a:solidFill>
              <a:latin typeface="Verdana" panose="020B0604030504040204" pitchFamily="34" charset="0"/>
              <a:ea typeface="Verdana" panose="020B0604030504040204" pitchFamily="34" charset="0"/>
            </a:endParaRPr>
          </a:p>
          <a:p>
            <a:pPr marL="541338" lvl="2" indent="-541338" defTabSz="755934">
              <a:lnSpc>
                <a:spcPct val="114000"/>
              </a:lnSpc>
              <a:spcBef>
                <a:spcPts val="0"/>
              </a:spcBef>
              <a:buNone/>
            </a:pPr>
            <a:r>
              <a:rPr lang="en-GB" sz="1200" dirty="0" smtClean="0">
                <a:solidFill>
                  <a:srgbClr val="000000"/>
                </a:solidFill>
                <a:latin typeface="Verdana" panose="020B0604030504040204" pitchFamily="34" charset="0"/>
                <a:ea typeface="Verdana" panose="020B0604030504040204" pitchFamily="34" charset="0"/>
              </a:rPr>
              <a:t>	Define </a:t>
            </a:r>
            <a:r>
              <a:rPr lang="en-GB" sz="1200" dirty="0">
                <a:solidFill>
                  <a:srgbClr val="000000"/>
                </a:solidFill>
                <a:latin typeface="Verdana" panose="020B0604030504040204" pitchFamily="34" charset="0"/>
                <a:ea typeface="Verdana" panose="020B0604030504040204" pitchFamily="34" charset="0"/>
              </a:rPr>
              <a:t>the outputs </a:t>
            </a:r>
            <a:r>
              <a:rPr lang="en-GB" sz="1200" dirty="0" smtClean="0">
                <a:solidFill>
                  <a:srgbClr val="000000"/>
                </a:solidFill>
                <a:latin typeface="Verdana" panose="020B0604030504040204" pitchFamily="34" charset="0"/>
                <a:ea typeface="Verdana" panose="020B0604030504040204" pitchFamily="34" charset="0"/>
              </a:rPr>
              <a:t>required for </a:t>
            </a:r>
            <a:r>
              <a:rPr lang="en-GB" sz="1200" dirty="0">
                <a:solidFill>
                  <a:srgbClr val="000000"/>
                </a:solidFill>
                <a:latin typeface="Verdana" panose="020B0604030504040204" pitchFamily="34" charset="0"/>
                <a:ea typeface="Verdana" panose="020B0604030504040204" pitchFamily="34" charset="0"/>
              </a:rPr>
              <a:t>the </a:t>
            </a:r>
            <a:r>
              <a:rPr lang="en-GB" sz="1200" dirty="0" smtClean="0">
                <a:solidFill>
                  <a:srgbClr val="000000"/>
                </a:solidFill>
                <a:latin typeface="Verdana" panose="020B0604030504040204" pitchFamily="34" charset="0"/>
                <a:ea typeface="Verdana" panose="020B0604030504040204" pitchFamily="34" charset="0"/>
              </a:rPr>
              <a:t>each of the elements of the improvement or decision-making process;</a:t>
            </a:r>
          </a:p>
          <a:p>
            <a:pPr marL="541338" lvl="2" indent="-541338" defTabSz="755934">
              <a:lnSpc>
                <a:spcPct val="114000"/>
              </a:lnSpc>
              <a:spcBef>
                <a:spcPts val="0"/>
              </a:spcBef>
              <a:buNone/>
            </a:pPr>
            <a:endParaRPr lang="en-GB" sz="1200" dirty="0">
              <a:solidFill>
                <a:srgbClr val="000000"/>
              </a:solidFill>
              <a:latin typeface="Verdana" panose="020B0604030504040204" pitchFamily="34" charset="0"/>
              <a:ea typeface="Verdana" panose="020B0604030504040204" pitchFamily="34" charset="0"/>
            </a:endParaRPr>
          </a:p>
          <a:p>
            <a:pPr marL="541338" lvl="2" indent="-541338" defTabSz="755934">
              <a:lnSpc>
                <a:spcPct val="114000"/>
              </a:lnSpc>
              <a:spcBef>
                <a:spcPts val="0"/>
              </a:spcBef>
              <a:buNone/>
            </a:pPr>
            <a:r>
              <a:rPr lang="en-GB" sz="1200" dirty="0" smtClean="0">
                <a:solidFill>
                  <a:srgbClr val="000000"/>
                </a:solidFill>
                <a:latin typeface="Verdana" panose="020B0604030504040204" pitchFamily="34" charset="0"/>
                <a:ea typeface="Verdana" panose="020B0604030504040204" pitchFamily="34" charset="0"/>
              </a:rPr>
              <a:t>	Describe the activities and tools required to deliver these outputs and the critical dependencies between them. </a:t>
            </a:r>
            <a:endParaRPr lang="en-GB" sz="1200" dirty="0">
              <a:solidFill>
                <a:srgbClr val="000000"/>
              </a:solidFill>
              <a:latin typeface="Verdana" panose="020B0604030504040204" pitchFamily="34" charset="0"/>
              <a:ea typeface="Verdana" panose="020B0604030504040204" pitchFamily="34" charset="0"/>
            </a:endParaRPr>
          </a:p>
          <a:p>
            <a:pPr marL="541338" lvl="2" indent="-541338" defTabSz="755934">
              <a:lnSpc>
                <a:spcPct val="114000"/>
              </a:lnSpc>
              <a:spcBef>
                <a:spcPts val="0"/>
              </a:spcBef>
              <a:buNone/>
            </a:pPr>
            <a:endParaRPr lang="en-GB" sz="2100" dirty="0">
              <a:solidFill>
                <a:srgbClr val="000000"/>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r>
              <a:rPr lang="en-GB" sz="1200" dirty="0" smtClean="0">
                <a:solidFill>
                  <a:srgbClr val="000000"/>
                </a:solidFill>
                <a:latin typeface="Verdana" panose="020B0604030504040204" pitchFamily="34" charset="0"/>
                <a:ea typeface="Verdana" panose="020B0604030504040204" pitchFamily="34" charset="0"/>
              </a:rPr>
              <a:t>Repeat these steps if further stages of improvement are necessary or if multiple strands of improvement or decision-making are required.</a:t>
            </a:r>
          </a:p>
          <a:p>
            <a:pPr marL="0" lvl="2" indent="0" defTabSz="755934">
              <a:lnSpc>
                <a:spcPct val="114000"/>
              </a:lnSpc>
              <a:spcBef>
                <a:spcPts val="0"/>
              </a:spcBef>
              <a:buNone/>
            </a:pPr>
            <a:endParaRPr lang="en-GB" sz="1200" dirty="0">
              <a:solidFill>
                <a:srgbClr val="000000"/>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r>
              <a:rPr lang="en-GB" sz="1200" dirty="0" smtClean="0">
                <a:solidFill>
                  <a:srgbClr val="000000"/>
                </a:solidFill>
                <a:latin typeface="Verdana" panose="020B0604030504040204" pitchFamily="34" charset="0"/>
                <a:ea typeface="Verdana" panose="020B0604030504040204" pitchFamily="34" charset="0"/>
              </a:rPr>
              <a:t>The systems approach is the result of work carried out by the Royal Academy of Engineering, Royal College of Physicians, Academy of Medical Sciences, Royal College of Anaesthetists, Marie Curie and the Health Foundation. </a:t>
            </a:r>
            <a:br>
              <a:rPr lang="en-GB" sz="1200" dirty="0" smtClean="0">
                <a:solidFill>
                  <a:srgbClr val="000000"/>
                </a:solidFill>
                <a:latin typeface="Verdana" panose="020B0604030504040204" pitchFamily="34" charset="0"/>
                <a:ea typeface="Verdana" panose="020B0604030504040204" pitchFamily="34" charset="0"/>
              </a:rPr>
            </a:br>
            <a:r>
              <a:rPr lang="en-GB" sz="1200" dirty="0" smtClean="0">
                <a:solidFill>
                  <a:srgbClr val="000000"/>
                </a:solidFill>
                <a:latin typeface="Verdana" panose="020B0604030504040204" pitchFamily="34" charset="0"/>
                <a:ea typeface="Verdana" panose="020B0604030504040204" pitchFamily="34" charset="0"/>
              </a:rPr>
              <a:t>For further information see: </a:t>
            </a:r>
            <a:r>
              <a:rPr lang="en-GB" sz="1200" dirty="0">
                <a:hlinkClick r:id="rId2"/>
              </a:rPr>
              <a:t>https://www-edc.eng.cam.ac.uk/tools/</a:t>
            </a:r>
            <a:endParaRPr lang="en-GB" sz="1200" dirty="0">
              <a:solidFill>
                <a:srgbClr val="000000"/>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endParaRPr lang="en-GB" sz="900" dirty="0">
              <a:solidFill>
                <a:srgbClr val="000000"/>
              </a:solidFill>
              <a:latin typeface="Verdana" panose="020B0604030504040204" pitchFamily="34" charset="0"/>
              <a:ea typeface="Verdana" panose="020B0604030504040204" pitchFamily="34" charset="0"/>
            </a:endParaRPr>
          </a:p>
          <a:p>
            <a:pPr marL="0" lvl="2" indent="0">
              <a:lnSpc>
                <a:spcPct val="114000"/>
              </a:lnSpc>
              <a:spcBef>
                <a:spcPts val="0"/>
              </a:spcBef>
              <a:buNone/>
            </a:pPr>
            <a:endParaRPr lang="en-GB" sz="900" dirty="0"/>
          </a:p>
        </p:txBody>
      </p:sp>
      <p:sp>
        <p:nvSpPr>
          <p:cNvPr id="69" name="TextBox 68"/>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A51739"/>
                </a:solidFill>
                <a:latin typeface="+mj-lt"/>
              </a:rPr>
              <a:t>Improving Improvement</a:t>
            </a:r>
          </a:p>
        </p:txBody>
      </p:sp>
    </p:spTree>
    <p:extLst>
      <p:ext uri="{BB962C8B-B14F-4D97-AF65-F5344CB8AC3E}">
        <p14:creationId xmlns:p14="http://schemas.microsoft.com/office/powerpoint/2010/main" val="35077364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lect the Evidence">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612D7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612D70"/>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612D70"/>
                </a:solidFill>
                <a:effectLst/>
                <a:uLnTx/>
                <a:uFillTx/>
                <a:latin typeface="Verdana"/>
                <a:ea typeface="+mn-ea"/>
                <a:cs typeface="+mn-cs"/>
              </a:rPr>
              <a:t>Collect the Evidence</a:t>
            </a:r>
            <a:endParaRPr kumimoji="0" lang="en-GB" sz="1800" b="0" i="0" u="none" strike="noStrike" kern="1200" cap="none" spc="0" normalizeH="0" baseline="0" noProof="0" dirty="0">
              <a:ln>
                <a:noFill/>
              </a:ln>
              <a:solidFill>
                <a:srgbClr val="612D70"/>
              </a:solidFill>
              <a:effectLst/>
              <a:uLnTx/>
              <a:uFillTx/>
              <a:latin typeface="Verdana"/>
              <a:ea typeface="+mn-ea"/>
              <a:cs typeface="+mn-cs"/>
            </a:endParaRPr>
          </a:p>
        </p:txBody>
      </p:sp>
    </p:spTree>
    <p:extLst>
      <p:ext uri="{BB962C8B-B14F-4D97-AF65-F5344CB8AC3E}">
        <p14:creationId xmlns:p14="http://schemas.microsoft.com/office/powerpoint/2010/main" val="17445140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ild the Team">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003B71"/>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3B71"/>
                </a:solidFill>
                <a:effectLst/>
                <a:uLnTx/>
                <a:uFillTx/>
                <a:latin typeface="Verdana"/>
                <a:ea typeface="+mn-ea"/>
                <a:cs typeface="+mn-cs"/>
              </a:rPr>
              <a:t>Build the Team</a:t>
            </a:r>
            <a:endParaRPr kumimoji="0" lang="en-GB" sz="1800" b="0" i="0" u="none" strike="noStrike" kern="1200" cap="none" spc="0" normalizeH="0" baseline="0" noProof="0" dirty="0">
              <a:ln>
                <a:noFill/>
              </a:ln>
              <a:solidFill>
                <a:srgbClr val="003B71"/>
              </a:solidFill>
              <a:effectLst/>
              <a:uLnTx/>
              <a:uFillTx/>
              <a:latin typeface="Verdana"/>
              <a:ea typeface="+mn-ea"/>
              <a:cs typeface="+mn-cs"/>
            </a:endParaRPr>
          </a:p>
        </p:txBody>
      </p:sp>
    </p:spTree>
    <p:extLst>
      <p:ext uri="{BB962C8B-B14F-4D97-AF65-F5344CB8AC3E}">
        <p14:creationId xmlns:p14="http://schemas.microsoft.com/office/powerpoint/2010/main" val="6162293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ke the Case">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005DAB"/>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005DAB"/>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5DAB"/>
                </a:solidFill>
                <a:effectLst/>
                <a:uLnTx/>
                <a:uFillTx/>
                <a:latin typeface="Verdana"/>
                <a:ea typeface="+mn-ea"/>
                <a:cs typeface="+mn-cs"/>
              </a:rPr>
              <a:t>Make the Case</a:t>
            </a:r>
            <a:endParaRPr kumimoji="0" lang="en-GB" sz="1800" b="0" i="0" u="none" strike="noStrike" kern="1200" cap="none" spc="0" normalizeH="0" baseline="0" noProof="0" dirty="0">
              <a:ln>
                <a:noFill/>
              </a:ln>
              <a:solidFill>
                <a:srgbClr val="005DAB"/>
              </a:solidFill>
              <a:effectLst/>
              <a:uLnTx/>
              <a:uFillTx/>
              <a:latin typeface="Verdana"/>
              <a:ea typeface="+mn-ea"/>
              <a:cs typeface="+mn-cs"/>
            </a:endParaRPr>
          </a:p>
        </p:txBody>
      </p:sp>
    </p:spTree>
    <p:extLst>
      <p:ext uri="{BB962C8B-B14F-4D97-AF65-F5344CB8AC3E}">
        <p14:creationId xmlns:p14="http://schemas.microsoft.com/office/powerpoint/2010/main" val="28897280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nage the Plan">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003B71"/>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3B71"/>
                </a:solidFill>
                <a:effectLst/>
                <a:uLnTx/>
                <a:uFillTx/>
                <a:latin typeface="Verdana"/>
                <a:ea typeface="+mn-ea"/>
                <a:cs typeface="+mn-cs"/>
              </a:rPr>
              <a:t>Manage the Plan</a:t>
            </a:r>
            <a:endParaRPr kumimoji="0" lang="en-GB" sz="1800" b="0" i="0" u="none" strike="noStrike" kern="1200" cap="none" spc="0" normalizeH="0" baseline="0" noProof="0" dirty="0">
              <a:ln>
                <a:noFill/>
              </a:ln>
              <a:solidFill>
                <a:srgbClr val="003B71"/>
              </a:solidFill>
              <a:effectLst/>
              <a:uLnTx/>
              <a:uFillTx/>
              <a:latin typeface="Verdana"/>
              <a:ea typeface="+mn-ea"/>
              <a:cs typeface="+mn-cs"/>
            </a:endParaRPr>
          </a:p>
        </p:txBody>
      </p:sp>
    </p:spTree>
    <p:extLst>
      <p:ext uri="{BB962C8B-B14F-4D97-AF65-F5344CB8AC3E}">
        <p14:creationId xmlns:p14="http://schemas.microsoft.com/office/powerpoint/2010/main" val="5843117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nvas">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 name="Group 6"/>
          <p:cNvGrpSpPr/>
          <p:nvPr userDrawn="1"/>
        </p:nvGrpSpPr>
        <p:grpSpPr>
          <a:xfrm>
            <a:off x="720000" y="1440000"/>
            <a:ext cx="13752000" cy="8640000"/>
            <a:chOff x="720000" y="1440000"/>
            <a:chExt cx="13752000" cy="8640000"/>
          </a:xfrm>
        </p:grpSpPr>
        <p:grpSp>
          <p:nvGrpSpPr>
            <p:cNvPr id="8" name="Group 7"/>
            <p:cNvGrpSpPr/>
            <p:nvPr/>
          </p:nvGrpSpPr>
          <p:grpSpPr>
            <a:xfrm>
              <a:off x="4175998" y="1440000"/>
              <a:ext cx="5040000" cy="3240000"/>
              <a:chOff x="3816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3816000" y="1431866"/>
                <a:ext cx="5400000" cy="432000"/>
              </a:xfrm>
              <a:prstGeom prst="rect">
                <a:avLst/>
              </a:prstGeom>
              <a:noFill/>
            </p:spPr>
            <p:txBody>
              <a:bodyPr wrap="non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C44001"/>
                    </a:solidFill>
                    <a:effectLst/>
                    <a:uLnTx/>
                    <a:uFillTx/>
                    <a:latin typeface="Verdana"/>
                    <a:ea typeface="+mn-ea"/>
                    <a:cs typeface="+mn-cs"/>
                  </a:rPr>
                  <a:t>Understand the Context</a:t>
                </a:r>
                <a:endParaRPr kumimoji="0" lang="en-GB" sz="1800" b="0" i="0" u="none" strike="noStrike" kern="1200" cap="none" spc="0" normalizeH="0" baseline="0" noProof="0" dirty="0">
                  <a:ln>
                    <a:noFill/>
                  </a:ln>
                  <a:solidFill>
                    <a:srgbClr val="C44001"/>
                  </a:solidFill>
                  <a:effectLst/>
                  <a:uLnTx/>
                  <a:uFillTx/>
                  <a:latin typeface="Verdana"/>
                  <a:ea typeface="+mn-ea"/>
                  <a:cs typeface="+mn-cs"/>
                </a:endParaRPr>
              </a:p>
            </p:txBody>
          </p:sp>
        </p:grpSp>
        <p:grpSp>
          <p:nvGrpSpPr>
            <p:cNvPr id="9" name="Group 8"/>
            <p:cNvGrpSpPr/>
            <p:nvPr/>
          </p:nvGrpSpPr>
          <p:grpSpPr>
            <a:xfrm>
              <a:off x="9432000" y="1440000"/>
              <a:ext cx="5040000" cy="3240000"/>
              <a:chOff x="9432000" y="1431866"/>
              <a:chExt cx="5400000" cy="3384000"/>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9432000" y="1431866"/>
                <a:ext cx="5400000" cy="432000"/>
              </a:xfrm>
              <a:prstGeom prst="rect">
                <a:avLst/>
              </a:prstGeom>
              <a:noFill/>
            </p:spPr>
            <p:txBody>
              <a:bodyPr wrap="non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9662F"/>
                    </a:solidFill>
                    <a:effectLst/>
                    <a:uLnTx/>
                    <a:uFillTx/>
                    <a:latin typeface="Verdana"/>
                    <a:ea typeface="+mn-ea"/>
                    <a:cs typeface="+mn-cs"/>
                  </a:rPr>
                  <a:t>Define the Problem</a:t>
                </a:r>
                <a:endParaRPr kumimoji="0" lang="en-GB" sz="1800" b="0" i="0" u="none" strike="noStrike" kern="1200" cap="none" spc="0" normalizeH="0" baseline="0" noProof="0" dirty="0">
                  <a:ln>
                    <a:noFill/>
                  </a:ln>
                  <a:solidFill>
                    <a:srgbClr val="09662F"/>
                  </a:solidFill>
                  <a:effectLst/>
                  <a:uLnTx/>
                  <a:uFillTx/>
                  <a:latin typeface="Verdana"/>
                  <a:ea typeface="+mn-ea"/>
                  <a:cs typeface="+mn-cs"/>
                </a:endParaRPr>
              </a:p>
            </p:txBody>
          </p:sp>
        </p:grpSp>
        <p:grpSp>
          <p:nvGrpSpPr>
            <p:cNvPr id="10" name="Group 9"/>
            <p:cNvGrpSpPr/>
            <p:nvPr/>
          </p:nvGrpSpPr>
          <p:grpSpPr>
            <a:xfrm>
              <a:off x="4176000" y="4896000"/>
              <a:ext cx="5040000" cy="3240000"/>
              <a:chOff x="3816000" y="5039999"/>
              <a:chExt cx="5400000" cy="3384001"/>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3816000" y="5039999"/>
                <a:ext cx="5400000" cy="432000"/>
              </a:xfrm>
              <a:prstGeom prst="rect">
                <a:avLst/>
              </a:prstGeom>
              <a:noFill/>
            </p:spPr>
            <p:txBody>
              <a:bodyPr wrap="non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A51739"/>
                    </a:solidFill>
                    <a:effectLst/>
                    <a:uLnTx/>
                    <a:uFillTx/>
                    <a:latin typeface="Verdana"/>
                    <a:ea typeface="+mn-ea"/>
                    <a:cs typeface="+mn-cs"/>
                  </a:rPr>
                  <a:t>Develop the Solution</a:t>
                </a:r>
                <a:endParaRPr kumimoji="0" lang="en-GB" sz="1800" b="0" i="0" u="none" strike="noStrike" kern="1200" cap="none" spc="0" normalizeH="0" baseline="0" noProof="0" dirty="0">
                  <a:ln>
                    <a:noFill/>
                  </a:ln>
                  <a:solidFill>
                    <a:srgbClr val="A51739"/>
                  </a:solidFill>
                  <a:effectLst/>
                  <a:uLnTx/>
                  <a:uFillTx/>
                  <a:latin typeface="Verdana"/>
                  <a:ea typeface="+mn-ea"/>
                  <a:cs typeface="+mn-cs"/>
                </a:endParaRPr>
              </a:p>
            </p:txBody>
          </p:sp>
        </p:grpSp>
        <p:grpSp>
          <p:nvGrpSpPr>
            <p:cNvPr id="11" name="Group 10"/>
            <p:cNvGrpSpPr/>
            <p:nvPr/>
          </p:nvGrpSpPr>
          <p:grpSpPr>
            <a:xfrm>
              <a:off x="9432000" y="4896000"/>
              <a:ext cx="5040000" cy="3240000"/>
              <a:chOff x="9432000" y="5031866"/>
              <a:chExt cx="5400000" cy="3384000"/>
            </a:xfrm>
          </p:grpSpPr>
          <p:sp>
            <p:nvSpPr>
              <p:cNvPr id="27" name="Rounded Rectangle 26">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9432000" y="5031866"/>
                <a:ext cx="5400000" cy="432000"/>
              </a:xfrm>
              <a:prstGeom prst="rect">
                <a:avLst/>
              </a:prstGeom>
              <a:noFill/>
            </p:spPr>
            <p:txBody>
              <a:bodyPr wrap="non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612D70"/>
                    </a:solidFill>
                    <a:effectLst/>
                    <a:uLnTx/>
                    <a:uFillTx/>
                    <a:latin typeface="Verdana"/>
                    <a:ea typeface="+mn-ea"/>
                    <a:cs typeface="+mn-cs"/>
                  </a:rPr>
                  <a:t>Collect the Evidence</a:t>
                </a:r>
                <a:endParaRPr kumimoji="0" lang="en-GB" sz="1800" b="0" i="0" u="none" strike="noStrike" kern="1200" cap="none" spc="0" normalizeH="0" baseline="0" noProof="0" dirty="0">
                  <a:ln>
                    <a:noFill/>
                  </a:ln>
                  <a:solidFill>
                    <a:srgbClr val="612D70"/>
                  </a:solidFill>
                  <a:effectLst/>
                  <a:uLnTx/>
                  <a:uFillTx/>
                  <a:latin typeface="Verdana"/>
                  <a:ea typeface="+mn-ea"/>
                  <a:cs typeface="+mn-cs"/>
                </a:endParaRPr>
              </a:p>
            </p:txBody>
          </p:sp>
        </p:grpSp>
        <p:grpSp>
          <p:nvGrpSpPr>
            <p:cNvPr id="12" name="Group 11"/>
            <p:cNvGrpSpPr/>
            <p:nvPr/>
          </p:nvGrpSpPr>
          <p:grpSpPr>
            <a:xfrm>
              <a:off x="9432000" y="8352000"/>
              <a:ext cx="5040000" cy="1728000"/>
              <a:chOff x="3816000" y="8632874"/>
              <a:chExt cx="5400000" cy="1692000"/>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3816000" y="8632874"/>
                <a:ext cx="5400000" cy="432000"/>
              </a:xfrm>
              <a:prstGeom prst="rect">
                <a:avLst/>
              </a:prstGeom>
              <a:noFill/>
            </p:spPr>
            <p:txBody>
              <a:bodyPr wrap="non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3B71"/>
                    </a:solidFill>
                    <a:effectLst/>
                    <a:uLnTx/>
                    <a:uFillTx/>
                    <a:latin typeface="Verdana"/>
                    <a:ea typeface="+mn-ea"/>
                    <a:cs typeface="+mn-cs"/>
                  </a:rPr>
                  <a:t>Manage the Plan</a:t>
                </a:r>
                <a:endParaRPr kumimoji="0" lang="en-GB" sz="1800" b="0" i="0" u="none" strike="noStrike" kern="1200" cap="none" spc="0" normalizeH="0" baseline="0" noProof="0" dirty="0">
                  <a:ln>
                    <a:noFill/>
                  </a:ln>
                  <a:solidFill>
                    <a:srgbClr val="003B71"/>
                  </a:solidFill>
                  <a:effectLst/>
                  <a:uLnTx/>
                  <a:uFillTx/>
                  <a:latin typeface="Verdana"/>
                  <a:ea typeface="+mn-ea"/>
                  <a:cs typeface="+mn-cs"/>
                </a:endParaRPr>
              </a:p>
            </p:txBody>
          </p:sp>
        </p:grpSp>
        <p:grpSp>
          <p:nvGrpSpPr>
            <p:cNvPr id="13" name="Group 12"/>
            <p:cNvGrpSpPr/>
            <p:nvPr/>
          </p:nvGrpSpPr>
          <p:grpSpPr>
            <a:xfrm>
              <a:off x="4176000" y="8352000"/>
              <a:ext cx="5040000" cy="1728000"/>
              <a:chOff x="9432000" y="8639998"/>
              <a:chExt cx="5400002" cy="169200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9432001" y="8639998"/>
                <a:ext cx="5400001" cy="432000"/>
              </a:xfrm>
              <a:prstGeom prst="rect">
                <a:avLst/>
              </a:prstGeom>
              <a:noFill/>
            </p:spPr>
            <p:txBody>
              <a:bodyPr wrap="non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5DAB"/>
                    </a:solidFill>
                    <a:effectLst/>
                    <a:uLnTx/>
                    <a:uFillTx/>
                    <a:latin typeface="Verdana"/>
                    <a:ea typeface="+mn-ea"/>
                    <a:cs typeface="+mn-cs"/>
                  </a:rPr>
                  <a:t>Make the Case</a:t>
                </a:r>
                <a:endParaRPr kumimoji="0" lang="en-GB" sz="1800" b="0" i="0" u="none" strike="noStrike" kern="1200" cap="none" spc="0" normalizeH="0" baseline="0" noProof="0" dirty="0">
                  <a:ln>
                    <a:noFill/>
                  </a:ln>
                  <a:solidFill>
                    <a:srgbClr val="005DAB"/>
                  </a:solidFill>
                  <a:effectLst/>
                  <a:uLnTx/>
                  <a:uFillTx/>
                  <a:latin typeface="Verdana"/>
                  <a:ea typeface="+mn-ea"/>
                  <a:cs typeface="+mn-cs"/>
                </a:endParaRPr>
              </a:p>
            </p:txBody>
          </p:sp>
        </p:grpSp>
        <p:grpSp>
          <p:nvGrpSpPr>
            <p:cNvPr id="14" name="Group 13"/>
            <p:cNvGrpSpPr/>
            <p:nvPr/>
          </p:nvGrpSpPr>
          <p:grpSpPr>
            <a:xfrm>
              <a:off x="720000" y="8351998"/>
              <a:ext cx="3240000" cy="1728000"/>
              <a:chOff x="360000" y="8639999"/>
              <a:chExt cx="3240000" cy="1709812"/>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8639999"/>
                <a:ext cx="3240000" cy="432000"/>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lang="en-GB" sz="1800" dirty="0" smtClean="0">
                    <a:solidFill>
                      <a:srgbClr val="003B71"/>
                    </a:solidFill>
                    <a:latin typeface="Verdana"/>
                  </a:rPr>
                  <a:t>Build</a:t>
                </a:r>
                <a:r>
                  <a:rPr kumimoji="0" lang="en-GB" sz="1800" b="0" i="0" u="none" strike="noStrike" kern="1200" cap="none" spc="0" normalizeH="0" baseline="0" noProof="0" dirty="0" smtClean="0">
                    <a:ln>
                      <a:noFill/>
                    </a:ln>
                    <a:solidFill>
                      <a:srgbClr val="003B71"/>
                    </a:solidFill>
                    <a:effectLst/>
                    <a:uLnTx/>
                    <a:uFillTx/>
                    <a:latin typeface="Verdana"/>
                    <a:ea typeface="+mn-ea"/>
                    <a:cs typeface="+mn-cs"/>
                  </a:rPr>
                  <a:t> the Team</a:t>
                </a:r>
                <a:endParaRPr kumimoji="0" lang="en-GB" sz="1800" b="0" i="0" u="none" strike="noStrike" kern="1200" cap="none" spc="0" normalizeH="0" baseline="0" noProof="0" dirty="0">
                  <a:ln>
                    <a:noFill/>
                  </a:ln>
                  <a:solidFill>
                    <a:srgbClr val="003B71"/>
                  </a:solidFill>
                  <a:effectLst/>
                  <a:uLnTx/>
                  <a:uFillTx/>
                  <a:latin typeface="Verdana"/>
                  <a:ea typeface="+mn-ea"/>
                  <a:cs typeface="+mn-cs"/>
                </a:endParaRPr>
              </a:p>
            </p:txBody>
          </p:sp>
        </p:grpSp>
        <p:grpSp>
          <p:nvGrpSpPr>
            <p:cNvPr id="15" name="Group 14"/>
            <p:cNvGrpSpPr/>
            <p:nvPr/>
          </p:nvGrpSpPr>
          <p:grpSpPr>
            <a:xfrm>
              <a:off x="720000" y="1440000"/>
              <a:ext cx="3240000" cy="3240000"/>
              <a:chOff x="360000" y="1431866"/>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0" name="TextBox 19"/>
              <p:cNvSpPr txBox="1">
                <a:spLocks/>
              </p:cNvSpPr>
              <p:nvPr/>
            </p:nvSpPr>
            <p:spPr>
              <a:xfrm>
                <a:off x="360000" y="1431866"/>
                <a:ext cx="3240000" cy="432000"/>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0000"/>
                    </a:solidFill>
                    <a:effectLst/>
                    <a:uLnTx/>
                    <a:uFillTx/>
                    <a:latin typeface="Verdana"/>
                    <a:ea typeface="+mn-ea"/>
                    <a:cs typeface="+mn-cs"/>
                  </a:rPr>
                  <a:t>Agree the Scope</a:t>
                </a: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grpSp>
        <p:grpSp>
          <p:nvGrpSpPr>
            <p:cNvPr id="16" name="Group 15"/>
            <p:cNvGrpSpPr/>
            <p:nvPr/>
          </p:nvGrpSpPr>
          <p:grpSpPr>
            <a:xfrm>
              <a:off x="720000" y="4896000"/>
              <a:ext cx="3240000" cy="3240000"/>
              <a:chOff x="720000" y="5040000"/>
              <a:chExt cx="3240000" cy="3384000"/>
            </a:xfrm>
          </p:grpSpPr>
          <p:sp>
            <p:nvSpPr>
              <p:cNvPr id="17" name="Rounded Rectangle 16">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18" name="TextBox 17"/>
              <p:cNvSpPr txBox="1">
                <a:spLocks/>
              </p:cNvSpPr>
              <p:nvPr/>
            </p:nvSpPr>
            <p:spPr>
              <a:xfrm>
                <a:off x="720000" y="5040000"/>
                <a:ext cx="3240000" cy="432000"/>
              </a:xfrm>
              <a:prstGeom prst="rect">
                <a:avLst/>
              </a:prstGeom>
              <a:noFill/>
            </p:spPr>
            <p:txBody>
              <a:bodyPr wrap="square" lIns="180000" tIns="180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D16938"/>
                    </a:solidFill>
                    <a:effectLst/>
                    <a:uLnTx/>
                    <a:uFillTx/>
                    <a:latin typeface="Verdana"/>
                    <a:ea typeface="+mn-ea"/>
                    <a:cs typeface="+mn-cs"/>
                  </a:rPr>
                  <a:t>Identify the Stakeholders</a:t>
                </a:r>
                <a:endParaRPr kumimoji="0" lang="en-GB" sz="1800" b="0" i="0" u="none" strike="noStrike" kern="1200" cap="none" spc="0" normalizeH="0" baseline="0" noProof="0" dirty="0">
                  <a:ln>
                    <a:noFill/>
                  </a:ln>
                  <a:solidFill>
                    <a:srgbClr val="D16938"/>
                  </a:solidFill>
                  <a:effectLst/>
                  <a:uLnTx/>
                  <a:uFillTx/>
                  <a:latin typeface="Verdana"/>
                  <a:ea typeface="+mn-ea"/>
                  <a:cs typeface="+mn-cs"/>
                </a:endParaRPr>
              </a:p>
            </p:txBody>
          </p:sp>
        </p:grpSp>
      </p:gr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A51739"/>
                </a:solidFill>
                <a:latin typeface="+mj-lt"/>
              </a:rPr>
              <a:t>(1)  Improvement Canvas</a:t>
            </a:r>
          </a:p>
        </p:txBody>
      </p:sp>
    </p:spTree>
    <p:extLst>
      <p:ext uri="{BB962C8B-B14F-4D97-AF65-F5344CB8AC3E}">
        <p14:creationId xmlns:p14="http://schemas.microsoft.com/office/powerpoint/2010/main" val="10845355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n">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 name="Group 6"/>
          <p:cNvGrpSpPr/>
          <p:nvPr userDrawn="1"/>
        </p:nvGrpSpPr>
        <p:grpSpPr>
          <a:xfrm>
            <a:off x="720000" y="1440000"/>
            <a:ext cx="13680000" cy="8636918"/>
            <a:chOff x="720000" y="1440000"/>
            <a:chExt cx="13680000" cy="8636918"/>
          </a:xfrm>
        </p:grpSpPr>
        <p:sp>
          <p:nvSpPr>
            <p:cNvPr id="8" name="Rounded Rectangle 7">
              <a:extLst>
                <a:ext uri="{FF2B5EF4-FFF2-40B4-BE49-F238E27FC236}">
                  <a16:creationId xmlns:a16="http://schemas.microsoft.com/office/drawing/2014/main" id="{52F74A05-C249-8C4F-A7EC-3501ED98CBAD}"/>
                </a:ext>
              </a:extLst>
            </p:cNvPr>
            <p:cNvSpPr/>
            <p:nvPr/>
          </p:nvSpPr>
          <p:spPr bwMode="auto">
            <a:xfrm>
              <a:off x="4145342" y="6312747"/>
              <a:ext cx="7424201" cy="1137642"/>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9" name="Rounded Rectangle 8">
              <a:extLst>
                <a:ext uri="{FF2B5EF4-FFF2-40B4-BE49-F238E27FC236}">
                  <a16:creationId xmlns:a16="http://schemas.microsoft.com/office/drawing/2014/main" id="{52F74A05-C249-8C4F-A7EC-3501ED98CBAD}"/>
                </a:ext>
              </a:extLst>
            </p:cNvPr>
            <p:cNvSpPr/>
            <p:nvPr/>
          </p:nvSpPr>
          <p:spPr bwMode="auto">
            <a:xfrm>
              <a:off x="4146333" y="4963485"/>
              <a:ext cx="7424201" cy="1137642"/>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6335" y="3650222"/>
              <a:ext cx="7424201" cy="1137642"/>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5758" y="2336959"/>
              <a:ext cx="7424201" cy="1137642"/>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5342" y="7626010"/>
              <a:ext cx="7424201" cy="1137642"/>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45758" y="8939273"/>
              <a:ext cx="7424201" cy="1137642"/>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4" name="Group 13"/>
            <p:cNvGrpSpPr/>
            <p:nvPr/>
          </p:nvGrpSpPr>
          <p:grpSpPr>
            <a:xfrm>
              <a:off x="2603461" y="6276746"/>
              <a:ext cx="475168" cy="1062045"/>
              <a:chOff x="2196247" y="8598693"/>
              <a:chExt cx="460818" cy="1029972"/>
            </a:xfrm>
          </p:grpSpPr>
          <p:sp>
            <p:nvSpPr>
              <p:cNvPr id="56"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a:extLst/>
            </p:spPr>
            <p:txBody>
              <a:bodyPr vert="horz" wrap="square" lIns="86271" tIns="43136" rIns="86271" bIns="43136" numCol="1" anchor="t" anchorCtr="0" compatLnSpc="1">
                <a:prstTxWarp prst="textNoShape">
                  <a:avLst/>
                </a:prstTxWarp>
              </a:bodyPr>
              <a:lstStyle/>
              <a:p>
                <a:endParaRPr lang="en-GB" sz="500" dirty="0"/>
              </a:p>
            </p:txBody>
          </p:sp>
          <p:sp>
            <p:nvSpPr>
              <p:cNvPr id="57" name="TextBox 56"/>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5" name="Rounded Rectangle 14">
              <a:extLst>
                <a:ext uri="{FF2B5EF4-FFF2-40B4-BE49-F238E27FC236}">
                  <a16:creationId xmlns:a16="http://schemas.microsoft.com/office/drawing/2014/main" id="{52F74A05-C249-8C4F-A7EC-3501ED98CBAD}"/>
                </a:ext>
              </a:extLst>
            </p:cNvPr>
            <p:cNvSpPr/>
            <p:nvPr/>
          </p:nvSpPr>
          <p:spPr bwMode="auto">
            <a:xfrm>
              <a:off x="11820982" y="6312747"/>
              <a:ext cx="1139616" cy="1137642"/>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algn="ctr" defTabSz="1327317" eaLnBrk="0" fontAlgn="base" hangingPunct="0">
                <a:spcBef>
                  <a:spcPct val="0"/>
                </a:spcBef>
                <a:spcAft>
                  <a:spcPct val="0"/>
                </a:spcAft>
              </a:pPr>
              <a:endParaRPr lang="en-US" sz="500" dirty="0">
                <a:solidFill>
                  <a:srgbClr val="612D70"/>
                </a:solidFill>
                <a:cs typeface="Arial" panose="020B0604020202020204" pitchFamily="34" charset="0"/>
              </a:endParaRPr>
            </a:p>
          </p:txBody>
        </p:sp>
        <p:sp>
          <p:nvSpPr>
            <p:cNvPr id="16" name="Rounded Rectangle 15">
              <a:extLst>
                <a:ext uri="{FF2B5EF4-FFF2-40B4-BE49-F238E27FC236}">
                  <a16:creationId xmlns:a16="http://schemas.microsoft.com/office/drawing/2014/main" id="{52F74A05-C249-8C4F-A7EC-3501ED98CBAD}"/>
                </a:ext>
              </a:extLst>
            </p:cNvPr>
            <p:cNvSpPr/>
            <p:nvPr/>
          </p:nvSpPr>
          <p:spPr bwMode="auto">
            <a:xfrm>
              <a:off x="720000" y="6510757"/>
              <a:ext cx="1732570" cy="594025"/>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dirty="0">
                  <a:solidFill>
                    <a:schemeClr val="bg1"/>
                  </a:solidFill>
                  <a:latin typeface="+mj-lt"/>
                  <a:cs typeface="Arial" panose="020B0604020202020204" pitchFamily="34" charset="0"/>
                </a:rPr>
                <a:t>Collect the Evidence</a:t>
              </a:r>
            </a:p>
          </p:txBody>
        </p:sp>
        <p:sp>
          <p:nvSpPr>
            <p:cNvPr id="17"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18" name="Group 17"/>
            <p:cNvGrpSpPr/>
            <p:nvPr/>
          </p:nvGrpSpPr>
          <p:grpSpPr>
            <a:xfrm>
              <a:off x="2603461" y="5001286"/>
              <a:ext cx="475168" cy="1069736"/>
              <a:chOff x="2207755" y="7361747"/>
              <a:chExt cx="460818" cy="1037431"/>
            </a:xfrm>
          </p:grpSpPr>
          <p:sp>
            <p:nvSpPr>
              <p:cNvPr id="54"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a:extLst/>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55" name="TextBox 54"/>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19" name="Rounded Rectangle 18">
              <a:extLst>
                <a:ext uri="{FF2B5EF4-FFF2-40B4-BE49-F238E27FC236}">
                  <a16:creationId xmlns:a16="http://schemas.microsoft.com/office/drawing/2014/main" id="{52F74A05-C249-8C4F-A7EC-3501ED98CBAD}"/>
                </a:ext>
              </a:extLst>
            </p:cNvPr>
            <p:cNvSpPr/>
            <p:nvPr/>
          </p:nvSpPr>
          <p:spPr bwMode="auto">
            <a:xfrm>
              <a:off x="11815479" y="4963485"/>
              <a:ext cx="1139616" cy="1137642"/>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algn="ctr" defTabSz="1327317" eaLnBrk="0" fontAlgn="base" hangingPunct="0">
                <a:spcBef>
                  <a:spcPct val="0"/>
                </a:spcBef>
                <a:spcAft>
                  <a:spcPct val="0"/>
                </a:spcAft>
              </a:pPr>
              <a:endParaRPr lang="en-US" sz="500" dirty="0">
                <a:solidFill>
                  <a:srgbClr val="A51739"/>
                </a:solidFill>
                <a:cs typeface="Arial" panose="020B0604020202020204" pitchFamily="34" charset="0"/>
              </a:endParaRPr>
            </a:p>
          </p:txBody>
        </p:sp>
        <p:sp>
          <p:nvSpPr>
            <p:cNvPr id="20" name="Rounded Rectangle 19">
              <a:extLst>
                <a:ext uri="{FF2B5EF4-FFF2-40B4-BE49-F238E27FC236}">
                  <a16:creationId xmlns:a16="http://schemas.microsoft.com/office/drawing/2014/main" id="{52F74A05-C249-8C4F-A7EC-3501ED98CBAD}"/>
                </a:ext>
              </a:extLst>
            </p:cNvPr>
            <p:cNvSpPr/>
            <p:nvPr/>
          </p:nvSpPr>
          <p:spPr bwMode="auto">
            <a:xfrm>
              <a:off x="720000" y="5235293"/>
              <a:ext cx="1732570" cy="594025"/>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dirty="0">
                  <a:solidFill>
                    <a:schemeClr val="bg1"/>
                  </a:solidFill>
                  <a:latin typeface="+mj-lt"/>
                  <a:cs typeface="Arial" panose="020B0604020202020204" pitchFamily="34" charset="0"/>
                </a:rPr>
                <a:t>Develop the Solution</a:t>
              </a:r>
            </a:p>
          </p:txBody>
        </p:sp>
        <p:sp>
          <p:nvSpPr>
            <p:cNvPr id="21"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2" name="Group 21"/>
            <p:cNvGrpSpPr/>
            <p:nvPr/>
          </p:nvGrpSpPr>
          <p:grpSpPr>
            <a:xfrm>
              <a:off x="2603461" y="3688021"/>
              <a:ext cx="475168" cy="1062045"/>
              <a:chOff x="2207756" y="6088144"/>
              <a:chExt cx="460818" cy="1029972"/>
            </a:xfrm>
          </p:grpSpPr>
          <p:sp>
            <p:nvSpPr>
              <p:cNvPr id="52"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a:extLst/>
            </p:spPr>
            <p:txBody>
              <a:bodyPr vert="horz" wrap="square" lIns="86271" tIns="43136" rIns="86271" bIns="43136" numCol="1" anchor="t" anchorCtr="0" compatLnSpc="1">
                <a:prstTxWarp prst="textNoShape">
                  <a:avLst/>
                </a:prstTxWarp>
              </a:bodyPr>
              <a:lstStyle/>
              <a:p>
                <a:endParaRPr lang="en-GB" sz="500" dirty="0"/>
              </a:p>
            </p:txBody>
          </p:sp>
          <p:sp>
            <p:nvSpPr>
              <p:cNvPr id="53" name="TextBox 52"/>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3" name="Rounded Rectangle 22">
              <a:extLst>
                <a:ext uri="{FF2B5EF4-FFF2-40B4-BE49-F238E27FC236}">
                  <a16:creationId xmlns:a16="http://schemas.microsoft.com/office/drawing/2014/main" id="{52F74A05-C249-8C4F-A7EC-3501ED98CBAD}"/>
                </a:ext>
              </a:extLst>
            </p:cNvPr>
            <p:cNvSpPr/>
            <p:nvPr/>
          </p:nvSpPr>
          <p:spPr bwMode="auto">
            <a:xfrm>
              <a:off x="11815481" y="3650222"/>
              <a:ext cx="1139616" cy="1137642"/>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algn="ctr" defTabSz="1327317" eaLnBrk="0" fontAlgn="base" hangingPunct="0">
                <a:spcBef>
                  <a:spcPct val="0"/>
                </a:spcBef>
                <a:spcAft>
                  <a:spcPct val="0"/>
                </a:spcAft>
              </a:pPr>
              <a:endParaRPr lang="en-US" sz="500" dirty="0">
                <a:solidFill>
                  <a:srgbClr val="09662F"/>
                </a:solidFill>
                <a:cs typeface="Arial" panose="020B0604020202020204" pitchFamily="34" charset="0"/>
              </a:endParaRPr>
            </a:p>
          </p:txBody>
        </p:sp>
        <p:sp>
          <p:nvSpPr>
            <p:cNvPr id="24" name="Freeform 14"/>
            <p:cNvSpPr>
              <a:spLocks/>
            </p:cNvSpPr>
            <p:nvPr/>
          </p:nvSpPr>
          <p:spPr bwMode="auto">
            <a:xfrm rot="10800000" flipH="1">
              <a:off x="13924832" y="3688021"/>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5" name="Rounded Rectangle 24">
              <a:extLst>
                <a:ext uri="{FF2B5EF4-FFF2-40B4-BE49-F238E27FC236}">
                  <a16:creationId xmlns:a16="http://schemas.microsoft.com/office/drawing/2014/main" id="{52F74A05-C249-8C4F-A7EC-3501ED98CBAD}"/>
                </a:ext>
              </a:extLst>
            </p:cNvPr>
            <p:cNvSpPr/>
            <p:nvPr/>
          </p:nvSpPr>
          <p:spPr bwMode="auto">
            <a:xfrm>
              <a:off x="720000" y="3922030"/>
              <a:ext cx="1732570" cy="594025"/>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dirty="0">
                  <a:solidFill>
                    <a:schemeClr val="bg1"/>
                  </a:solidFill>
                  <a:latin typeface="+mj-lt"/>
                  <a:cs typeface="Arial" panose="020B0604020202020204" pitchFamily="34" charset="0"/>
                </a:rPr>
                <a:t>Define </a:t>
              </a:r>
              <a:r>
                <a:rPr lang="en-US" sz="1600" dirty="0" smtClean="0">
                  <a:solidFill>
                    <a:schemeClr val="bg1"/>
                  </a:solidFill>
                  <a:latin typeface="+mj-lt"/>
                  <a:cs typeface="Arial" panose="020B0604020202020204" pitchFamily="34" charset="0"/>
                </a:rPr>
                <a:t>the</a:t>
              </a:r>
              <a:br>
                <a:rPr lang="en-US" sz="1600" dirty="0" smtClean="0">
                  <a:solidFill>
                    <a:schemeClr val="bg1"/>
                  </a:solidFill>
                  <a:latin typeface="+mj-lt"/>
                  <a:cs typeface="Arial" panose="020B0604020202020204" pitchFamily="34" charset="0"/>
                </a:rPr>
              </a:br>
              <a:r>
                <a:rPr lang="en-US" sz="1600" dirty="0" smtClean="0">
                  <a:solidFill>
                    <a:schemeClr val="bg1"/>
                  </a:solidFill>
                  <a:latin typeface="+mj-lt"/>
                  <a:cs typeface="Arial" panose="020B0604020202020204" pitchFamily="34" charset="0"/>
                </a:rPr>
                <a:t>Problem</a:t>
              </a:r>
              <a:endParaRPr lang="en-US" sz="1600" dirty="0">
                <a:solidFill>
                  <a:schemeClr val="bg1"/>
                </a:solidFill>
                <a:latin typeface="+mj-lt"/>
                <a:cs typeface="Arial" panose="020B0604020202020204" pitchFamily="34" charset="0"/>
              </a:endParaRPr>
            </a:p>
          </p:txBody>
        </p:sp>
        <p:grpSp>
          <p:nvGrpSpPr>
            <p:cNvPr id="26" name="Group 25"/>
            <p:cNvGrpSpPr/>
            <p:nvPr/>
          </p:nvGrpSpPr>
          <p:grpSpPr>
            <a:xfrm>
              <a:off x="2603463" y="2374758"/>
              <a:ext cx="475168" cy="1062045"/>
              <a:chOff x="2207756" y="4814541"/>
              <a:chExt cx="460818" cy="1029972"/>
            </a:xfrm>
          </p:grpSpPr>
          <p:sp>
            <p:nvSpPr>
              <p:cNvPr id="50"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a:extLst/>
            </p:spPr>
            <p:txBody>
              <a:bodyPr vert="horz" wrap="square" lIns="86271" tIns="43136" rIns="86271" bIns="43136" numCol="1" anchor="t" anchorCtr="0" compatLnSpc="1">
                <a:prstTxWarp prst="textNoShape">
                  <a:avLst/>
                </a:prstTxWarp>
              </a:bodyPr>
              <a:lstStyle/>
              <a:p>
                <a:endParaRPr lang="en-GB" sz="500" dirty="0"/>
              </a:p>
            </p:txBody>
          </p:sp>
          <p:sp>
            <p:nvSpPr>
              <p:cNvPr id="51" name="TextBox 50"/>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7" name="Rounded Rectangle 26">
              <a:extLst>
                <a:ext uri="{FF2B5EF4-FFF2-40B4-BE49-F238E27FC236}">
                  <a16:creationId xmlns:a16="http://schemas.microsoft.com/office/drawing/2014/main" id="{52F74A05-C249-8C4F-A7EC-3501ED98CBAD}"/>
                </a:ext>
              </a:extLst>
            </p:cNvPr>
            <p:cNvSpPr/>
            <p:nvPr/>
          </p:nvSpPr>
          <p:spPr bwMode="auto">
            <a:xfrm>
              <a:off x="11820980" y="2336959"/>
              <a:ext cx="1139616" cy="1137642"/>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500" dirty="0">
                <a:solidFill>
                  <a:srgbClr val="C44001"/>
                </a:solidFill>
                <a:cs typeface="Arial" panose="020B0604020202020204" pitchFamily="34" charset="0"/>
              </a:endParaRPr>
            </a:p>
          </p:txBody>
        </p:sp>
        <p:sp>
          <p:nvSpPr>
            <p:cNvPr id="28" name="Rounded Rectangle 27">
              <a:extLst>
                <a:ext uri="{FF2B5EF4-FFF2-40B4-BE49-F238E27FC236}">
                  <a16:creationId xmlns:a16="http://schemas.microsoft.com/office/drawing/2014/main" id="{52F74A05-C249-8C4F-A7EC-3501ED98CBAD}"/>
                </a:ext>
              </a:extLst>
            </p:cNvPr>
            <p:cNvSpPr/>
            <p:nvPr/>
          </p:nvSpPr>
          <p:spPr bwMode="auto">
            <a:xfrm>
              <a:off x="720000" y="2608769"/>
              <a:ext cx="1732570" cy="594025"/>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dirty="0" smtClean="0">
                  <a:solidFill>
                    <a:schemeClr val="bg1"/>
                  </a:solidFill>
                  <a:latin typeface="+mj-lt"/>
                  <a:cs typeface="Arial" panose="020B0604020202020204" pitchFamily="34" charset="0"/>
                </a:rPr>
                <a:t>Understand the </a:t>
              </a:r>
              <a:r>
                <a:rPr lang="en-US" sz="1600" dirty="0">
                  <a:solidFill>
                    <a:schemeClr val="bg1"/>
                  </a:solidFill>
                  <a:latin typeface="+mj-lt"/>
                  <a:cs typeface="Arial" panose="020B0604020202020204" pitchFamily="34" charset="0"/>
                </a:rPr>
                <a:t>Context</a:t>
              </a:r>
            </a:p>
          </p:txBody>
        </p:sp>
        <p:sp>
          <p:nvSpPr>
            <p:cNvPr id="29" name="Freeform 14"/>
            <p:cNvSpPr>
              <a:spLocks/>
            </p:cNvSpPr>
            <p:nvPr/>
          </p:nvSpPr>
          <p:spPr bwMode="auto">
            <a:xfrm rot="10800000" flipH="1">
              <a:off x="13924832" y="2374758"/>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11818709" y="1440000"/>
              <a:ext cx="1933574" cy="615837"/>
            </a:xfrm>
            <a:prstGeom prst="roundRect">
              <a:avLst>
                <a:gd name="adj" fmla="val 10232"/>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1" name="Rounded Rectangle 30">
              <a:extLst>
                <a:ext uri="{FF2B5EF4-FFF2-40B4-BE49-F238E27FC236}">
                  <a16:creationId xmlns:a16="http://schemas.microsoft.com/office/drawing/2014/main" id="{52F74A05-C249-8C4F-A7EC-3501ED98CBAD}"/>
                </a:ext>
              </a:extLst>
            </p:cNvPr>
            <p:cNvSpPr/>
            <p:nvPr/>
          </p:nvSpPr>
          <p:spPr bwMode="auto">
            <a:xfrm>
              <a:off x="2607862" y="1444721"/>
              <a:ext cx="1286349" cy="615837"/>
            </a:xfrm>
            <a:prstGeom prst="roundRect">
              <a:avLst>
                <a:gd name="adj" fmla="val 10232"/>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2" name="TextBox 31"/>
            <p:cNvSpPr txBox="1"/>
            <p:nvPr/>
          </p:nvSpPr>
          <p:spPr>
            <a:xfrm>
              <a:off x="2657678" y="1593960"/>
              <a:ext cx="1186720" cy="307778"/>
            </a:xfrm>
            <a:prstGeom prst="rect">
              <a:avLst/>
            </a:prstGeom>
            <a:noFill/>
          </p:spPr>
          <p:txBody>
            <a:bodyPr wrap="square" lIns="0" tIns="0" rIns="0" bIns="0" rtlCol="0">
              <a:spAutoFit/>
            </a:bodyPr>
            <a:lstStyle/>
            <a:p>
              <a:pPr algn="ctr"/>
              <a:r>
                <a:rPr lang="en-GB" sz="2000" dirty="0">
                  <a:solidFill>
                    <a:srgbClr val="000000"/>
                  </a:solidFill>
                  <a:ea typeface="Verdana" pitchFamily="34" charset="0"/>
                  <a:cs typeface="Arial" panose="020B0604020202020204" pitchFamily="34" charset="0"/>
                </a:rPr>
                <a:t>Scope</a:t>
              </a:r>
            </a:p>
          </p:txBody>
        </p:sp>
        <p:sp>
          <p:nvSpPr>
            <p:cNvPr id="33" name="TextBox 32"/>
            <p:cNvSpPr txBox="1"/>
            <p:nvPr/>
          </p:nvSpPr>
          <p:spPr>
            <a:xfrm>
              <a:off x="12117219" y="1593960"/>
              <a:ext cx="1336554" cy="307778"/>
            </a:xfrm>
            <a:prstGeom prst="rect">
              <a:avLst/>
            </a:prstGeom>
            <a:noFill/>
          </p:spPr>
          <p:txBody>
            <a:bodyPr wrap="square" lIns="0" tIns="0" rIns="0" bIns="0" rtlCol="0">
              <a:spAutoFit/>
            </a:bodyPr>
            <a:lstStyle/>
            <a:p>
              <a:pPr algn="ctr"/>
              <a:r>
                <a:rPr lang="en-GB" sz="2000" dirty="0">
                  <a:solidFill>
                    <a:srgbClr val="000000"/>
                  </a:solidFill>
                  <a:ea typeface="Verdana" pitchFamily="34" charset="0"/>
                  <a:cs typeface="Arial" panose="020B0604020202020204" pitchFamily="34" charset="0"/>
                </a:rPr>
                <a:t>Output</a:t>
              </a:r>
            </a:p>
          </p:txBody>
        </p:sp>
        <p:sp>
          <p:nvSpPr>
            <p:cNvPr id="34" name="Rounded Rectangle 33">
              <a:extLst>
                <a:ext uri="{FF2B5EF4-FFF2-40B4-BE49-F238E27FC236}">
                  <a16:creationId xmlns:a16="http://schemas.microsoft.com/office/drawing/2014/main" id="{52F74A05-C249-8C4F-A7EC-3501ED98CBAD}"/>
                </a:ext>
              </a:extLst>
            </p:cNvPr>
            <p:cNvSpPr/>
            <p:nvPr/>
          </p:nvSpPr>
          <p:spPr bwMode="auto">
            <a:xfrm rot="5400000">
              <a:off x="9574387" y="5899021"/>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dirty="0">
                  <a:solidFill>
                    <a:schemeClr val="bg1"/>
                  </a:solidFill>
                  <a:latin typeface="+mj-lt"/>
                  <a:cs typeface="Arial" panose="020B0604020202020204" pitchFamily="34" charset="0"/>
                </a:rPr>
                <a:t>Review</a:t>
              </a:r>
            </a:p>
          </p:txBody>
        </p:sp>
        <p:sp>
          <p:nvSpPr>
            <p:cNvPr id="35" name="Rounded Rectangle 34">
              <a:extLst>
                <a:ext uri="{FF2B5EF4-FFF2-40B4-BE49-F238E27FC236}">
                  <a16:creationId xmlns:a16="http://schemas.microsoft.com/office/drawing/2014/main" id="{52F74A05-C249-8C4F-A7EC-3501ED98CBAD}"/>
                </a:ext>
              </a:extLst>
            </p:cNvPr>
            <p:cNvSpPr/>
            <p:nvPr/>
          </p:nvSpPr>
          <p:spPr bwMode="auto">
            <a:xfrm rot="5400000">
              <a:off x="-283685"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dirty="0">
                  <a:solidFill>
                    <a:schemeClr val="bg1"/>
                  </a:solidFill>
                  <a:latin typeface="+mj-lt"/>
                  <a:cs typeface="Arial" panose="020B0604020202020204" pitchFamily="34" charset="0"/>
                </a:rPr>
                <a:t>Agree the Scope</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a:off x="4144243" y="1440000"/>
              <a:ext cx="7424201" cy="615837"/>
            </a:xfrm>
            <a:prstGeom prst="roundRect">
              <a:avLst>
                <a:gd name="adj" fmla="val 10232"/>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7" name="TextBox 36"/>
            <p:cNvSpPr txBox="1"/>
            <p:nvPr/>
          </p:nvSpPr>
          <p:spPr>
            <a:xfrm>
              <a:off x="4690041" y="1593960"/>
              <a:ext cx="6332604" cy="307778"/>
            </a:xfrm>
            <a:prstGeom prst="rect">
              <a:avLst/>
            </a:prstGeom>
            <a:noFill/>
          </p:spPr>
          <p:txBody>
            <a:bodyPr wrap="square" lIns="0" tIns="0" rIns="0" bIns="0" rtlCol="0">
              <a:spAutoFit/>
            </a:bodyPr>
            <a:lstStyle/>
            <a:p>
              <a:pPr algn="ctr"/>
              <a:r>
                <a:rPr lang="en-GB" sz="2000" dirty="0">
                  <a:solidFill>
                    <a:srgbClr val="000000"/>
                  </a:solidFill>
                  <a:ea typeface="Verdana" pitchFamily="34" charset="0"/>
                  <a:cs typeface="Arial" panose="020B0604020202020204" pitchFamily="34" charset="0"/>
                </a:rPr>
                <a:t>Stage Plan</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720000" y="7897818"/>
              <a:ext cx="1732570" cy="594025"/>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dirty="0">
                  <a:solidFill>
                    <a:schemeClr val="bg1"/>
                  </a:solidFill>
                  <a:latin typeface="+mj-lt"/>
                  <a:cs typeface="Arial" panose="020B0604020202020204" pitchFamily="34" charset="0"/>
                </a:rPr>
                <a:t>Make the</a:t>
              </a:r>
              <a:br>
                <a:rPr lang="en-US" sz="1600" dirty="0">
                  <a:solidFill>
                    <a:schemeClr val="bg1"/>
                  </a:solidFill>
                  <a:latin typeface="+mj-lt"/>
                  <a:cs typeface="Arial" panose="020B0604020202020204" pitchFamily="34" charset="0"/>
                </a:rPr>
              </a:br>
              <a:r>
                <a:rPr lang="en-US" sz="1600" dirty="0">
                  <a:solidFill>
                    <a:schemeClr val="bg1"/>
                  </a:solidFill>
                  <a:latin typeface="+mj-lt"/>
                  <a:cs typeface="Arial" panose="020B0604020202020204" pitchFamily="34" charset="0"/>
                </a:rPr>
                <a:t>Case</a:t>
              </a:r>
            </a:p>
          </p:txBody>
        </p:sp>
        <p:grpSp>
          <p:nvGrpSpPr>
            <p:cNvPr id="39" name="Group 38"/>
            <p:cNvGrpSpPr/>
            <p:nvPr/>
          </p:nvGrpSpPr>
          <p:grpSpPr>
            <a:xfrm>
              <a:off x="2603461" y="7663809"/>
              <a:ext cx="475168" cy="1062045"/>
              <a:chOff x="2207756" y="2267335"/>
              <a:chExt cx="460818" cy="1029972"/>
            </a:xfrm>
          </p:grpSpPr>
          <p:sp>
            <p:nvSpPr>
              <p:cNvPr id="48"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a:extLst/>
            </p:spPr>
            <p:txBody>
              <a:bodyPr vert="horz" wrap="square" lIns="86271" tIns="43136" rIns="86271" bIns="43136" numCol="1" anchor="t" anchorCtr="0" compatLnSpc="1">
                <a:prstTxWarp prst="textNoShape">
                  <a:avLst/>
                </a:prstTxWarp>
              </a:bodyPr>
              <a:lstStyle/>
              <a:p>
                <a:endParaRPr lang="en-GB" sz="500" dirty="0"/>
              </a:p>
            </p:txBody>
          </p:sp>
          <p:sp>
            <p:nvSpPr>
              <p:cNvPr id="49" name="TextBox 48"/>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0" name="Rounded Rectangle 39">
              <a:extLst>
                <a:ext uri="{FF2B5EF4-FFF2-40B4-BE49-F238E27FC236}">
                  <a16:creationId xmlns:a16="http://schemas.microsoft.com/office/drawing/2014/main" id="{52F74A05-C249-8C4F-A7EC-3501ED98CBAD}"/>
                </a:ext>
              </a:extLst>
            </p:cNvPr>
            <p:cNvSpPr/>
            <p:nvPr/>
          </p:nvSpPr>
          <p:spPr bwMode="auto">
            <a:xfrm>
              <a:off x="11820978" y="7626010"/>
              <a:ext cx="1139616" cy="1137642"/>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algn="ctr" defTabSz="1327317" eaLnBrk="0" fontAlgn="base" hangingPunct="0">
                <a:spcBef>
                  <a:spcPct val="0"/>
                </a:spcBef>
                <a:spcAft>
                  <a:spcPct val="0"/>
                </a:spcAft>
              </a:pPr>
              <a:endParaRPr lang="en-US" sz="500" dirty="0">
                <a:solidFill>
                  <a:srgbClr val="005DAB"/>
                </a:solidFill>
                <a:cs typeface="Arial" panose="020B0604020202020204" pitchFamily="34" charset="0"/>
              </a:endParaRPr>
            </a:p>
          </p:txBody>
        </p:sp>
        <p:sp>
          <p:nvSpPr>
            <p:cNvPr id="41" name="Freeform 15"/>
            <p:cNvSpPr>
              <a:spLocks/>
            </p:cNvSpPr>
            <p:nvPr/>
          </p:nvSpPr>
          <p:spPr bwMode="auto">
            <a:xfrm flipH="1">
              <a:off x="13924832" y="7663809"/>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2" name="Group 41"/>
            <p:cNvGrpSpPr/>
            <p:nvPr/>
          </p:nvGrpSpPr>
          <p:grpSpPr>
            <a:xfrm>
              <a:off x="2603461" y="8977072"/>
              <a:ext cx="475168" cy="1062045"/>
              <a:chOff x="2219664" y="3540938"/>
              <a:chExt cx="460818" cy="1029972"/>
            </a:xfrm>
          </p:grpSpPr>
          <p:sp>
            <p:nvSpPr>
              <p:cNvPr id="46"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a:extLst/>
            </p:spPr>
            <p:txBody>
              <a:bodyPr vert="horz" wrap="square" lIns="86271" tIns="43136" rIns="86271" bIns="43136" numCol="1" anchor="t" anchorCtr="0" compatLnSpc="1">
                <a:prstTxWarp prst="textNoShape">
                  <a:avLst/>
                </a:prstTxWarp>
              </a:bodyPr>
              <a:lstStyle/>
              <a:p>
                <a:endParaRPr lang="en-GB" sz="500" dirty="0"/>
              </a:p>
            </p:txBody>
          </p:sp>
          <p:sp>
            <p:nvSpPr>
              <p:cNvPr id="47" name="TextBox 46"/>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3" name="Rounded Rectangle 42">
              <a:extLst>
                <a:ext uri="{FF2B5EF4-FFF2-40B4-BE49-F238E27FC236}">
                  <a16:creationId xmlns:a16="http://schemas.microsoft.com/office/drawing/2014/main" id="{52F74A05-C249-8C4F-A7EC-3501ED98CBAD}"/>
                </a:ext>
              </a:extLst>
            </p:cNvPr>
            <p:cNvSpPr/>
            <p:nvPr/>
          </p:nvSpPr>
          <p:spPr bwMode="auto">
            <a:xfrm>
              <a:off x="11820982" y="8939273"/>
              <a:ext cx="1139616" cy="1137642"/>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algn="ctr" defTabSz="1327317" eaLnBrk="0" fontAlgn="base" hangingPunct="0">
                <a:spcBef>
                  <a:spcPct val="0"/>
                </a:spcBef>
                <a:spcAft>
                  <a:spcPct val="0"/>
                </a:spcAft>
              </a:pPr>
              <a:endParaRPr lang="en-US" sz="500" dirty="0">
                <a:solidFill>
                  <a:srgbClr val="003B71"/>
                </a:solidFill>
                <a:cs typeface="Arial" panose="020B0604020202020204" pitchFamily="34" charset="0"/>
              </a:endParaRPr>
            </a:p>
          </p:txBody>
        </p:sp>
        <p:sp>
          <p:nvSpPr>
            <p:cNvPr id="44" name="Rounded Rectangle 43">
              <a:extLst>
                <a:ext uri="{FF2B5EF4-FFF2-40B4-BE49-F238E27FC236}">
                  <a16:creationId xmlns:a16="http://schemas.microsoft.com/office/drawing/2014/main" id="{52F74A05-C249-8C4F-A7EC-3501ED98CBAD}"/>
                </a:ext>
              </a:extLst>
            </p:cNvPr>
            <p:cNvSpPr/>
            <p:nvPr/>
          </p:nvSpPr>
          <p:spPr bwMode="auto">
            <a:xfrm>
              <a:off x="720000" y="9211081"/>
              <a:ext cx="1732570" cy="594025"/>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dirty="0" smtClean="0">
                  <a:solidFill>
                    <a:schemeClr val="bg1"/>
                  </a:solidFill>
                  <a:latin typeface="+mj-lt"/>
                  <a:cs typeface="Arial" panose="020B0604020202020204" pitchFamily="34" charset="0"/>
                </a:rPr>
                <a:t>Manage the</a:t>
              </a:r>
              <a:br>
                <a:rPr lang="en-US" sz="1600" dirty="0" smtClean="0">
                  <a:solidFill>
                    <a:schemeClr val="bg1"/>
                  </a:solidFill>
                  <a:latin typeface="+mj-lt"/>
                  <a:cs typeface="Arial" panose="020B0604020202020204" pitchFamily="34" charset="0"/>
                </a:rPr>
              </a:br>
              <a:r>
                <a:rPr lang="en-US" sz="1600" dirty="0" smtClean="0">
                  <a:solidFill>
                    <a:schemeClr val="bg1"/>
                  </a:solidFill>
                  <a:latin typeface="+mj-lt"/>
                  <a:cs typeface="Arial" panose="020B0604020202020204" pitchFamily="34" charset="0"/>
                </a:rPr>
                <a:t>Plan</a:t>
              </a:r>
              <a:endParaRPr lang="en-US" sz="1600" dirty="0">
                <a:solidFill>
                  <a:schemeClr val="bg1"/>
                </a:solidFill>
                <a:latin typeface="+mj-lt"/>
                <a:cs typeface="Arial" panose="020B0604020202020204" pitchFamily="34" charset="0"/>
              </a:endParaRPr>
            </a:p>
          </p:txBody>
        </p:sp>
        <p:sp>
          <p:nvSpPr>
            <p:cNvPr id="45" name="Freeform 14"/>
            <p:cNvSpPr>
              <a:spLocks/>
            </p:cNvSpPr>
            <p:nvPr/>
          </p:nvSpPr>
          <p:spPr bwMode="auto">
            <a:xfrm rot="10800000" flipH="1">
              <a:off x="13924832" y="8977072"/>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sp>
        <p:nvSpPr>
          <p:cNvPr id="60" name="TextBox 59"/>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A51739"/>
                </a:solidFill>
                <a:latin typeface="+mj-lt"/>
              </a:rPr>
              <a:t>(2)  </a:t>
            </a:r>
            <a:r>
              <a:rPr lang="en-US" sz="2800" dirty="0" smtClean="0">
                <a:solidFill>
                  <a:srgbClr val="A51739"/>
                </a:solidFill>
                <a:latin typeface="+mj-lt"/>
              </a:rPr>
              <a:t>Improvement Plan</a:t>
            </a:r>
          </a:p>
        </p:txBody>
      </p:sp>
    </p:spTree>
    <p:extLst>
      <p:ext uri="{BB962C8B-B14F-4D97-AF65-F5344CB8AC3E}">
        <p14:creationId xmlns:p14="http://schemas.microsoft.com/office/powerpoint/2010/main" val="18252008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userDrawn="1"/>
        </p:nvSpPr>
        <p:spPr bwMode="auto">
          <a:xfrm>
            <a:off x="14723350" y="1"/>
            <a:ext cx="396000" cy="1165673"/>
          </a:xfrm>
          <a:prstGeom prst="rect">
            <a:avLst/>
          </a:prstGeom>
          <a:solidFill>
            <a:srgbClr val="09662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8" name="Rectangle 7"/>
          <p:cNvSpPr/>
          <p:nvPr userDrawn="1"/>
        </p:nvSpPr>
        <p:spPr>
          <a:xfrm>
            <a:off x="4352081" y="9540000"/>
            <a:ext cx="2487918" cy="400110"/>
          </a:xfrm>
          <a:prstGeom prst="rect">
            <a:avLst/>
          </a:prstGeom>
        </p:spPr>
        <p:txBody>
          <a:bodyPr wrap="square">
            <a:spAutoFit/>
          </a:bodyPr>
          <a:lstStyle/>
          <a:p>
            <a:pPr algn="r"/>
            <a:r>
              <a:rPr lang="en-GB" sz="1000" dirty="0"/>
              <a:t>Professor John Clarkson FREng</a:t>
            </a:r>
          </a:p>
          <a:p>
            <a:pPr algn="r"/>
            <a:r>
              <a:rPr lang="en-GB" sz="1000" dirty="0" smtClean="0"/>
              <a:t>April 2020</a:t>
            </a:r>
            <a:endParaRPr lang="en-GB" sz="1000" dirty="0"/>
          </a:p>
        </p:txBody>
      </p:sp>
      <p:sp>
        <p:nvSpPr>
          <p:cNvPr id="9" name="Rectangle 8"/>
          <p:cNvSpPr/>
          <p:nvPr userDrawn="1"/>
        </p:nvSpPr>
        <p:spPr>
          <a:xfrm>
            <a:off x="719999" y="9540000"/>
            <a:ext cx="2891301" cy="400110"/>
          </a:xfrm>
          <a:prstGeom prst="rect">
            <a:avLst/>
          </a:prstGeom>
        </p:spPr>
        <p:txBody>
          <a:bodyPr wrap="square">
            <a:spAutoFit/>
          </a:bodyPr>
          <a:lstStyle/>
          <a:p>
            <a:endParaRPr lang="en-GB" sz="1000" dirty="0" smtClean="0"/>
          </a:p>
          <a:p>
            <a:r>
              <a:rPr lang="en-GB" sz="1000" dirty="0" smtClean="0"/>
              <a:t>© Cambridge Engineering Design Centre</a:t>
            </a:r>
            <a:endParaRPr lang="en-GB" sz="1000" dirty="0"/>
          </a:p>
        </p:txBody>
      </p:sp>
      <p:grpSp>
        <p:nvGrpSpPr>
          <p:cNvPr id="10" name="Group 9"/>
          <p:cNvGrpSpPr/>
          <p:nvPr userDrawn="1"/>
        </p:nvGrpSpPr>
        <p:grpSpPr>
          <a:xfrm>
            <a:off x="640288" y="3151372"/>
            <a:ext cx="6273618" cy="4463402"/>
            <a:chOff x="640288" y="3239860"/>
            <a:chExt cx="6273618" cy="4463402"/>
          </a:xfrm>
        </p:grpSpPr>
        <p:sp>
          <p:nvSpPr>
            <p:cNvPr id="11" name="Oval 10"/>
            <p:cNvSpPr/>
            <p:nvPr/>
          </p:nvSpPr>
          <p:spPr>
            <a:xfrm>
              <a:off x="2186006" y="3850448"/>
              <a:ext cx="3191677" cy="3191678"/>
            </a:xfrm>
            <a:prstGeom prst="ellipse">
              <a:avLst/>
            </a:prstGeom>
            <a:noFill/>
            <a:ln w="114300" cap="flat" cmpd="sng" algn="ctr">
              <a:solidFill>
                <a:srgbClr val="09662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grpSp>
          <p:nvGrpSpPr>
            <p:cNvPr id="12" name="Group 11"/>
            <p:cNvGrpSpPr/>
            <p:nvPr/>
          </p:nvGrpSpPr>
          <p:grpSpPr>
            <a:xfrm rot="12900000">
              <a:off x="3373251" y="3793889"/>
              <a:ext cx="182291" cy="182293"/>
              <a:chOff x="4088901" y="1967499"/>
              <a:chExt cx="201500" cy="201502"/>
            </a:xfrm>
            <a:solidFill>
              <a:srgbClr val="FFFFFF"/>
            </a:solidFill>
          </p:grpSpPr>
          <p:sp>
            <p:nvSpPr>
              <p:cNvPr id="66" name="Rectangle 65"/>
              <p:cNvSpPr/>
              <p:nvPr/>
            </p:nvSpPr>
            <p:spPr>
              <a:xfrm rot="5400000">
                <a:off x="4148141" y="2026741"/>
                <a:ext cx="83020" cy="201500"/>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67" name="Rectangle 66"/>
              <p:cNvSpPr/>
              <p:nvPr/>
            </p:nvSpPr>
            <p:spPr>
              <a:xfrm>
                <a:off x="4088920" y="1967499"/>
                <a:ext cx="83020" cy="201501"/>
              </a:xfrm>
              <a:prstGeom prst="rect">
                <a:avLst/>
              </a:prstGeom>
              <a:grp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grpSp>
        <p:sp>
          <p:nvSpPr>
            <p:cNvPr id="13" name="Oval 12"/>
            <p:cNvSpPr>
              <a:spLocks noChangeAspect="1"/>
            </p:cNvSpPr>
            <p:nvPr/>
          </p:nvSpPr>
          <p:spPr>
            <a:xfrm>
              <a:off x="2251142" y="3915584"/>
              <a:ext cx="3061405" cy="3061406"/>
            </a:xfrm>
            <a:prstGeom prst="ellipse">
              <a:avLst/>
            </a:prstGeom>
            <a:solidFill>
              <a:srgbClr val="CEEAB0"/>
            </a:solidFill>
            <a:ln w="152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grpSp>
          <p:nvGrpSpPr>
            <p:cNvPr id="14" name="Group 13"/>
            <p:cNvGrpSpPr/>
            <p:nvPr/>
          </p:nvGrpSpPr>
          <p:grpSpPr>
            <a:xfrm>
              <a:off x="2027596" y="3693366"/>
              <a:ext cx="3509647" cy="3507736"/>
              <a:chOff x="2286706" y="2806555"/>
              <a:chExt cx="2989850" cy="2988221"/>
            </a:xfrm>
          </p:grpSpPr>
          <p:cxnSp>
            <p:nvCxnSpPr>
              <p:cNvPr id="57" name="Straight Connector 56"/>
              <p:cNvCxnSpPr/>
              <p:nvPr/>
            </p:nvCxnSpPr>
            <p:spPr>
              <a:xfrm flipH="1" flipV="1">
                <a:off x="3781631" y="2806776"/>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3600000" flipH="1" flipV="1">
                <a:off x="3780817" y="2806305"/>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2400000" flipH="1" flipV="1">
                <a:off x="3781027" y="2806555"/>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1200000" flipH="1" flipV="1">
                <a:off x="3781310" y="2806719"/>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4800000" flipH="1" flipV="1">
                <a:off x="3780706" y="2805999"/>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8000000" flipV="1">
                <a:off x="3782445" y="2806305"/>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19200000" flipV="1">
                <a:off x="3782235" y="2806555"/>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20400000" flipV="1">
                <a:off x="3781952" y="2806719"/>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cxnSp>
            <p:nvCxnSpPr>
              <p:cNvPr id="65" name="Straight Connector 64"/>
              <p:cNvCxnSpPr/>
              <p:nvPr/>
            </p:nvCxnSpPr>
            <p:spPr>
              <a:xfrm rot="16800000" flipV="1">
                <a:off x="3782556" y="2805999"/>
                <a:ext cx="0" cy="2988000"/>
              </a:xfrm>
              <a:prstGeom prst="line">
                <a:avLst/>
              </a:prstGeom>
              <a:noFill/>
              <a:ln w="38100" cap="flat" cmpd="sng" algn="ctr">
                <a:solidFill>
                  <a:srgbClr val="09662F"/>
                </a:solidFill>
                <a:prstDash val="solid"/>
              </a:ln>
              <a:effectLst/>
              <a:scene3d>
                <a:camera prst="orthographicFront"/>
                <a:lightRig rig="threePt" dir="t"/>
              </a:scene3d>
              <a:sp3d>
                <a:bevelT w="0" h="0"/>
                <a:bevelB w="0" h="0"/>
              </a:sp3d>
            </p:spPr>
          </p:cxnSp>
        </p:grpSp>
        <p:grpSp>
          <p:nvGrpSpPr>
            <p:cNvPr id="15" name="Group 14"/>
            <p:cNvGrpSpPr/>
            <p:nvPr/>
          </p:nvGrpSpPr>
          <p:grpSpPr>
            <a:xfrm>
              <a:off x="640288" y="3239860"/>
              <a:ext cx="6273618" cy="4463402"/>
              <a:chOff x="1104866" y="2420216"/>
              <a:chExt cx="5344462" cy="3802348"/>
            </a:xfrm>
          </p:grpSpPr>
          <p:sp>
            <p:nvSpPr>
              <p:cNvPr id="39" name="TextBox 38"/>
              <p:cNvSpPr txBox="1"/>
              <p:nvPr/>
            </p:nvSpPr>
            <p:spPr>
              <a:xfrm>
                <a:off x="5115995" y="4427182"/>
                <a:ext cx="1290805"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Who </a:t>
                </a:r>
                <a:r>
                  <a:rPr lang="en-GB" sz="1200" dirty="0" smtClean="0"/>
                  <a:t>should</a:t>
                </a:r>
                <a:br>
                  <a:rPr lang="en-GB" sz="1200" dirty="0" smtClean="0"/>
                </a:br>
                <a:r>
                  <a:rPr lang="en-GB" sz="1200" dirty="0" smtClean="0"/>
                  <a:t>be </a:t>
                </a:r>
                <a:r>
                  <a:rPr lang="en-GB" sz="1200" dirty="0"/>
                  <a:t>involved?</a:t>
                </a:r>
              </a:p>
            </p:txBody>
          </p:sp>
          <p:sp>
            <p:nvSpPr>
              <p:cNvPr id="40" name="TextBox 39"/>
              <p:cNvSpPr txBox="1"/>
              <p:nvPr/>
            </p:nvSpPr>
            <p:spPr>
              <a:xfrm>
                <a:off x="1104866" y="3871469"/>
                <a:ext cx="1224690"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How </a:t>
                </a:r>
                <a:r>
                  <a:rPr lang="en-GB" sz="1200" dirty="0" smtClean="0"/>
                  <a:t>can the </a:t>
                </a:r>
                <a:r>
                  <a:rPr lang="en-GB" sz="1200" dirty="0"/>
                  <a:t>needs </a:t>
                </a:r>
                <a:r>
                  <a:rPr lang="en-GB" sz="1200" dirty="0" smtClean="0"/>
                  <a:t>be met</a:t>
                </a:r>
                <a:r>
                  <a:rPr lang="en-GB" sz="1200" dirty="0"/>
                  <a:t>?</a:t>
                </a:r>
              </a:p>
            </p:txBody>
          </p:sp>
          <p:sp>
            <p:nvSpPr>
              <p:cNvPr id="41" name="TextBox 40"/>
              <p:cNvSpPr txBox="1"/>
              <p:nvPr/>
            </p:nvSpPr>
            <p:spPr>
              <a:xfrm>
                <a:off x="1759128" y="2947139"/>
                <a:ext cx="1115702"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What could go wrong?</a:t>
                </a:r>
                <a:endParaRPr lang="en-GB" sz="1200" dirty="0"/>
              </a:p>
            </p:txBody>
          </p:sp>
          <p:sp>
            <p:nvSpPr>
              <p:cNvPr id="42" name="TextBox 41"/>
              <p:cNvSpPr txBox="1"/>
              <p:nvPr/>
            </p:nvSpPr>
            <p:spPr>
              <a:xfrm>
                <a:off x="4977080" y="3382251"/>
                <a:ext cx="1296262"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Where </a:t>
                </a:r>
                <a:r>
                  <a:rPr lang="en-GB" sz="1200" dirty="0" smtClean="0"/>
                  <a:t>is the </a:t>
                </a:r>
                <a:r>
                  <a:rPr lang="en-GB" sz="1200" dirty="0"/>
                  <a:t>system?</a:t>
                </a:r>
              </a:p>
            </p:txBody>
          </p:sp>
          <p:sp>
            <p:nvSpPr>
              <p:cNvPr id="43" name="TextBox 42"/>
              <p:cNvSpPr txBox="1"/>
              <p:nvPr/>
            </p:nvSpPr>
            <p:spPr>
              <a:xfrm>
                <a:off x="1362027" y="4427182"/>
                <a:ext cx="992901"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What are the needs?</a:t>
                </a:r>
                <a:endParaRPr lang="en-GB" sz="1200" dirty="0"/>
              </a:p>
            </p:txBody>
          </p:sp>
          <p:sp>
            <p:nvSpPr>
              <p:cNvPr id="44" name="TextBox 43"/>
              <p:cNvSpPr txBox="1"/>
              <p:nvPr/>
            </p:nvSpPr>
            <p:spPr>
              <a:xfrm>
                <a:off x="4905932" y="4914525"/>
                <a:ext cx="1417001"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Who are the stakeholders?</a:t>
                </a:r>
              </a:p>
            </p:txBody>
          </p:sp>
          <p:sp>
            <p:nvSpPr>
              <p:cNvPr id="45" name="TextBox 44"/>
              <p:cNvSpPr txBox="1"/>
              <p:nvPr/>
            </p:nvSpPr>
            <p:spPr>
              <a:xfrm>
                <a:off x="1186933" y="3382251"/>
                <a:ext cx="1338322"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How well are the needs met?</a:t>
                </a:r>
                <a:endParaRPr lang="en-GB" sz="1200" dirty="0"/>
              </a:p>
            </p:txBody>
          </p:sp>
          <p:sp>
            <p:nvSpPr>
              <p:cNvPr id="46" name="TextBox 45"/>
              <p:cNvSpPr txBox="1"/>
              <p:nvPr/>
            </p:nvSpPr>
            <p:spPr>
              <a:xfrm>
                <a:off x="4644062" y="2947139"/>
                <a:ext cx="1251188"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Who will </a:t>
                </a:r>
                <a:r>
                  <a:rPr lang="en-GB" sz="1200" dirty="0" smtClean="0"/>
                  <a:t>use</a:t>
                </a:r>
                <a:br>
                  <a:rPr lang="en-GB" sz="1200" dirty="0" smtClean="0"/>
                </a:br>
                <a:r>
                  <a:rPr lang="en-GB" sz="1200" dirty="0" smtClean="0"/>
                  <a:t>the </a:t>
                </a:r>
                <a:r>
                  <a:rPr lang="en-GB" sz="1200" dirty="0"/>
                  <a:t>system?</a:t>
                </a:r>
              </a:p>
            </p:txBody>
          </p:sp>
          <p:sp>
            <p:nvSpPr>
              <p:cNvPr id="47" name="TextBox 46"/>
              <p:cNvSpPr txBox="1"/>
              <p:nvPr/>
            </p:nvSpPr>
            <p:spPr>
              <a:xfrm>
                <a:off x="1378476" y="4914525"/>
                <a:ext cx="1147192"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What are</a:t>
                </a:r>
                <a:br>
                  <a:rPr lang="en-GB" sz="1200" dirty="0" smtClean="0"/>
                </a:br>
                <a:r>
                  <a:rPr lang="en-GB" sz="1200" dirty="0" smtClean="0"/>
                  <a:t>the elements?</a:t>
                </a:r>
                <a:endParaRPr lang="en-GB" sz="1200" dirty="0"/>
              </a:p>
            </p:txBody>
          </p:sp>
          <p:sp>
            <p:nvSpPr>
              <p:cNvPr id="48" name="TextBox 47"/>
              <p:cNvSpPr txBox="1"/>
              <p:nvPr/>
            </p:nvSpPr>
            <p:spPr>
              <a:xfrm>
                <a:off x="4051518" y="2563691"/>
                <a:ext cx="1195164"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What is the problem?</a:t>
                </a:r>
              </a:p>
            </p:txBody>
          </p:sp>
          <p:sp>
            <p:nvSpPr>
              <p:cNvPr id="49" name="TextBox 48"/>
              <p:cNvSpPr txBox="1"/>
              <p:nvPr/>
            </p:nvSpPr>
            <p:spPr>
              <a:xfrm>
                <a:off x="5158529" y="3871469"/>
                <a:ext cx="1290799"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What </a:t>
                </a:r>
                <a:r>
                  <a:rPr lang="en-GB" sz="1200" dirty="0" smtClean="0"/>
                  <a:t>affects</a:t>
                </a:r>
                <a:br>
                  <a:rPr lang="en-GB" sz="1200" dirty="0" smtClean="0"/>
                </a:br>
                <a:r>
                  <a:rPr lang="en-GB" sz="1200" dirty="0" smtClean="0"/>
                  <a:t>the </a:t>
                </a:r>
                <a:r>
                  <a:rPr lang="en-GB" sz="1200" dirty="0"/>
                  <a:t>system?</a:t>
                </a:r>
              </a:p>
            </p:txBody>
          </p:sp>
          <p:sp>
            <p:nvSpPr>
              <p:cNvPr id="50" name="TextBox 49"/>
              <p:cNvSpPr txBox="1"/>
              <p:nvPr/>
            </p:nvSpPr>
            <p:spPr>
              <a:xfrm>
                <a:off x="1689695" y="5351513"/>
                <a:ext cx="1174216"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What should we measure?</a:t>
                </a:r>
                <a:endParaRPr lang="en-GB" sz="1200" dirty="0"/>
              </a:p>
            </p:txBody>
          </p:sp>
          <p:sp>
            <p:nvSpPr>
              <p:cNvPr id="51" name="TextBox 50"/>
              <p:cNvSpPr txBox="1"/>
              <p:nvPr/>
            </p:nvSpPr>
            <p:spPr>
              <a:xfrm>
                <a:off x="3141922" y="5878436"/>
                <a:ext cx="1276718"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What does ‘good’ look like?</a:t>
                </a:r>
              </a:p>
            </p:txBody>
          </p:sp>
          <p:sp>
            <p:nvSpPr>
              <p:cNvPr id="52" name="TextBox 51"/>
              <p:cNvSpPr txBox="1"/>
              <p:nvPr/>
            </p:nvSpPr>
            <p:spPr>
              <a:xfrm>
                <a:off x="4698825" y="5351513"/>
                <a:ext cx="1001232"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a:t>What </a:t>
                </a:r>
                <a:r>
                  <a:rPr lang="en-GB" sz="1200" dirty="0" smtClean="0"/>
                  <a:t>do</a:t>
                </a:r>
                <a:br>
                  <a:rPr lang="en-GB" sz="1200" dirty="0" smtClean="0"/>
                </a:br>
                <a:r>
                  <a:rPr lang="en-GB" sz="1200" dirty="0" smtClean="0"/>
                  <a:t>we </a:t>
                </a:r>
                <a:r>
                  <a:rPr lang="en-GB" sz="1200" dirty="0"/>
                  <a:t>do well?</a:t>
                </a:r>
              </a:p>
            </p:txBody>
          </p:sp>
          <p:sp>
            <p:nvSpPr>
              <p:cNvPr id="53" name="TextBox 52"/>
              <p:cNvSpPr txBox="1"/>
              <p:nvPr/>
            </p:nvSpPr>
            <p:spPr>
              <a:xfrm>
                <a:off x="4203287" y="5734961"/>
                <a:ext cx="1174216"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How do we perform now?</a:t>
                </a:r>
                <a:endParaRPr lang="en-GB" sz="1200" dirty="0"/>
              </a:p>
            </p:txBody>
          </p:sp>
          <p:sp>
            <p:nvSpPr>
              <p:cNvPr id="54" name="TextBox 53"/>
              <p:cNvSpPr txBox="1"/>
              <p:nvPr/>
            </p:nvSpPr>
            <p:spPr>
              <a:xfrm>
                <a:off x="2090282" y="5734961"/>
                <a:ext cx="1276078"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What is the</a:t>
                </a:r>
                <a:br>
                  <a:rPr lang="en-GB" sz="1200" dirty="0" smtClean="0"/>
                </a:br>
                <a:r>
                  <a:rPr lang="en-GB" sz="1200" dirty="0" smtClean="0"/>
                  <a:t>case for change?</a:t>
                </a:r>
                <a:endParaRPr lang="en-GB" sz="1200" dirty="0"/>
              </a:p>
            </p:txBody>
          </p:sp>
          <p:sp>
            <p:nvSpPr>
              <p:cNvPr id="55" name="TextBox 54"/>
              <p:cNvSpPr txBox="1"/>
              <p:nvPr/>
            </p:nvSpPr>
            <p:spPr>
              <a:xfrm>
                <a:off x="3199888" y="2420216"/>
                <a:ext cx="1174216"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What is the purpose?</a:t>
                </a:r>
                <a:endParaRPr lang="en-GB" sz="1200" dirty="0"/>
              </a:p>
            </p:txBody>
          </p:sp>
          <p:sp>
            <p:nvSpPr>
              <p:cNvPr id="56" name="TextBox 55"/>
              <p:cNvSpPr txBox="1"/>
              <p:nvPr/>
            </p:nvSpPr>
            <p:spPr>
              <a:xfrm>
                <a:off x="2071648" y="2563691"/>
                <a:ext cx="1341012" cy="344128"/>
              </a:xfrm>
              <a:prstGeom prst="rect">
                <a:avLst/>
              </a:prstGeom>
              <a:noFill/>
            </p:spPr>
            <p:txBody>
              <a:bodyPr wrap="square" tIns="0" bIns="3600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dirty="0" smtClean="0"/>
                  <a:t>How does the system perform?</a:t>
                </a:r>
                <a:endParaRPr lang="en-GB" sz="1200" dirty="0"/>
              </a:p>
            </p:txBody>
          </p:sp>
        </p:grpSp>
        <p:sp>
          <p:nvSpPr>
            <p:cNvPr id="16" name="Oval 15"/>
            <p:cNvSpPr>
              <a:spLocks noChangeAspect="1"/>
            </p:cNvSpPr>
            <p:nvPr/>
          </p:nvSpPr>
          <p:spPr>
            <a:xfrm>
              <a:off x="2348847" y="4013289"/>
              <a:ext cx="2865996" cy="2865995"/>
            </a:xfrm>
            <a:prstGeom prst="ellipse">
              <a:avLst/>
            </a:prstGeom>
            <a:solidFill>
              <a:srgbClr val="CEEAB0"/>
            </a:solidFill>
            <a:ln w="152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grpSp>
          <p:nvGrpSpPr>
            <p:cNvPr id="17" name="Group 16"/>
            <p:cNvGrpSpPr/>
            <p:nvPr/>
          </p:nvGrpSpPr>
          <p:grpSpPr>
            <a:xfrm>
              <a:off x="2989047" y="4653490"/>
              <a:ext cx="1585595" cy="1585595"/>
              <a:chOff x="3105760" y="3624479"/>
              <a:chExt cx="1350760" cy="1350760"/>
            </a:xfrm>
          </p:grpSpPr>
          <p:sp>
            <p:nvSpPr>
              <p:cNvPr id="37" name="Oval 36"/>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8" name="Oval 37"/>
              <p:cNvSpPr>
                <a:spLocks noChangeAspect="1"/>
              </p:cNvSpPr>
              <p:nvPr/>
            </p:nvSpPr>
            <p:spPr>
              <a:xfrm flipH="1">
                <a:off x="3105760" y="3624479"/>
                <a:ext cx="1350760" cy="1350760"/>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marL="0" marR="0" lvl="0" indent="0" algn="ctr" defTabSz="914400" eaLnBrk="1" fontAlgn="auto" latinLnBrk="0" hangingPunct="1">
                  <a:spcBef>
                    <a:spcPts val="0"/>
                  </a:spcBef>
                  <a:spcAft>
                    <a:spcPts val="0"/>
                  </a:spcAft>
                  <a:buClrTx/>
                  <a:buSzTx/>
                  <a:buFontTx/>
                  <a:buNone/>
                  <a:tabLst/>
                  <a:defRPr/>
                </a:pPr>
                <a:r>
                  <a:rPr lang="en-GB" sz="1300" dirty="0" smtClean="0">
                    <a:solidFill>
                      <a:schemeClr val="bg1"/>
                    </a:solidFill>
                    <a:latin typeface="+mj-lt"/>
                  </a:rPr>
                  <a:t>What should we do next?</a:t>
                </a:r>
                <a:endParaRPr lang="en-GB" sz="1300" dirty="0">
                  <a:solidFill>
                    <a:schemeClr val="bg1"/>
                  </a:solidFill>
                  <a:latin typeface="+mj-lt"/>
                </a:endParaRPr>
              </a:p>
            </p:txBody>
          </p:sp>
        </p:grpSp>
        <p:grpSp>
          <p:nvGrpSpPr>
            <p:cNvPr id="18" name="Group 17"/>
            <p:cNvGrpSpPr/>
            <p:nvPr/>
          </p:nvGrpSpPr>
          <p:grpSpPr>
            <a:xfrm>
              <a:off x="2125757" y="3770307"/>
              <a:ext cx="3310171" cy="3357998"/>
              <a:chOff x="2370329" y="2872101"/>
              <a:chExt cx="2819917" cy="2860660"/>
            </a:xfrm>
          </p:grpSpPr>
          <p:sp>
            <p:nvSpPr>
              <p:cNvPr id="19" name="Oval 18"/>
              <p:cNvSpPr>
                <a:spLocks noChangeAspect="1"/>
              </p:cNvSpPr>
              <p:nvPr/>
            </p:nvSpPr>
            <p:spPr>
              <a:xfrm flipH="1">
                <a:off x="3711780" y="5594038"/>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0" name="Oval 19"/>
              <p:cNvSpPr>
                <a:spLocks noChangeAspect="1"/>
              </p:cNvSpPr>
              <p:nvPr/>
            </p:nvSpPr>
            <p:spPr>
              <a:xfrm flipH="1">
                <a:off x="4889722" y="4914556"/>
                <a:ext cx="138723" cy="138723"/>
              </a:xfrm>
              <a:prstGeom prst="ellipse">
                <a:avLst/>
              </a:prstGeom>
              <a:solidFill>
                <a:srgbClr val="79FF7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1" name="Oval 20"/>
              <p:cNvSpPr>
                <a:spLocks noChangeAspect="1"/>
              </p:cNvSpPr>
              <p:nvPr/>
            </p:nvSpPr>
            <p:spPr>
              <a:xfrm flipH="1">
                <a:off x="5051523" y="4474737"/>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2" name="Oval 21"/>
              <p:cNvSpPr>
                <a:spLocks noChangeAspect="1"/>
              </p:cNvSpPr>
              <p:nvPr/>
            </p:nvSpPr>
            <p:spPr>
              <a:xfrm flipH="1">
                <a:off x="4583688" y="5277518"/>
                <a:ext cx="138723" cy="138723"/>
              </a:xfrm>
              <a:prstGeom prst="ellipse">
                <a:avLst/>
              </a:prstGeom>
              <a:solidFill>
                <a:srgbClr val="FFBB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3" name="Oval 22"/>
              <p:cNvSpPr>
                <a:spLocks noChangeAspect="1"/>
              </p:cNvSpPr>
              <p:nvPr/>
            </p:nvSpPr>
            <p:spPr>
              <a:xfrm flipH="1">
                <a:off x="2370329" y="4474737"/>
                <a:ext cx="138723" cy="138723"/>
              </a:xfrm>
              <a:prstGeom prst="ellipse">
                <a:avLst/>
              </a:prstGeom>
              <a:solidFill>
                <a:srgbClr val="FF797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4" name="Oval 23"/>
              <p:cNvSpPr>
                <a:spLocks noChangeAspect="1"/>
              </p:cNvSpPr>
              <p:nvPr/>
            </p:nvSpPr>
            <p:spPr>
              <a:xfrm flipH="1">
                <a:off x="4176631" y="5511113"/>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5" name="Oval 24"/>
              <p:cNvSpPr>
                <a:spLocks noChangeAspect="1"/>
              </p:cNvSpPr>
              <p:nvPr/>
            </p:nvSpPr>
            <p:spPr>
              <a:xfrm flipH="1">
                <a:off x="2370329" y="3991401"/>
                <a:ext cx="138723" cy="138723"/>
              </a:xfrm>
              <a:prstGeom prst="ellipse">
                <a:avLst/>
              </a:prstGeom>
              <a:solidFill>
                <a:srgbClr val="FF797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6" name="Oval 25"/>
              <p:cNvSpPr>
                <a:spLocks noChangeAspect="1"/>
              </p:cNvSpPr>
              <p:nvPr/>
            </p:nvSpPr>
            <p:spPr>
              <a:xfrm flipH="1">
                <a:off x="4583688" y="3188621"/>
                <a:ext cx="138723" cy="138723"/>
              </a:xfrm>
              <a:prstGeom prst="ellipse">
                <a:avLst/>
              </a:prstGeom>
              <a:solidFill>
                <a:srgbClr val="89E0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7" name="Oval 26"/>
              <p:cNvSpPr>
                <a:spLocks noChangeAspect="1"/>
              </p:cNvSpPr>
              <p:nvPr/>
            </p:nvSpPr>
            <p:spPr>
              <a:xfrm flipH="1">
                <a:off x="4176631" y="2955026"/>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8" name="Oval 27"/>
              <p:cNvSpPr>
                <a:spLocks noChangeAspect="1"/>
              </p:cNvSpPr>
              <p:nvPr/>
            </p:nvSpPr>
            <p:spPr>
              <a:xfrm flipH="1">
                <a:off x="5051523" y="3991402"/>
                <a:ext cx="138723" cy="138723"/>
              </a:xfrm>
              <a:prstGeom prst="ellipse">
                <a:avLst/>
              </a:prstGeom>
              <a:solidFill>
                <a:srgbClr val="89E0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29" name="Oval 28"/>
              <p:cNvSpPr>
                <a:spLocks noChangeAspect="1"/>
              </p:cNvSpPr>
              <p:nvPr/>
            </p:nvSpPr>
            <p:spPr>
              <a:xfrm flipH="1">
                <a:off x="3711780" y="2872101"/>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0" name="Oval 29"/>
              <p:cNvSpPr>
                <a:spLocks noChangeAspect="1"/>
              </p:cNvSpPr>
              <p:nvPr/>
            </p:nvSpPr>
            <p:spPr>
              <a:xfrm flipH="1">
                <a:off x="4889722" y="3550314"/>
                <a:ext cx="138723" cy="138723"/>
              </a:xfrm>
              <a:prstGeom prst="ellipse">
                <a:avLst/>
              </a:prstGeom>
              <a:solidFill>
                <a:srgbClr val="89E0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1" name="Oval 30"/>
              <p:cNvSpPr>
                <a:spLocks noChangeAspect="1"/>
              </p:cNvSpPr>
              <p:nvPr/>
            </p:nvSpPr>
            <p:spPr>
              <a:xfrm flipH="1">
                <a:off x="3245221" y="5511113"/>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2" name="Oval 31"/>
              <p:cNvSpPr>
                <a:spLocks noChangeAspect="1"/>
              </p:cNvSpPr>
              <p:nvPr/>
            </p:nvSpPr>
            <p:spPr>
              <a:xfrm flipH="1">
                <a:off x="2532411" y="4914556"/>
                <a:ext cx="138723" cy="138723"/>
              </a:xfrm>
              <a:prstGeom prst="ellipse">
                <a:avLst/>
              </a:prstGeom>
              <a:solidFill>
                <a:srgbClr val="79FF7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3" name="Oval 32"/>
              <p:cNvSpPr>
                <a:spLocks noChangeAspect="1"/>
              </p:cNvSpPr>
              <p:nvPr/>
            </p:nvSpPr>
            <p:spPr>
              <a:xfrm flipH="1">
                <a:off x="2532411" y="3550313"/>
                <a:ext cx="138723" cy="138723"/>
              </a:xfrm>
              <a:prstGeom prst="ellipse">
                <a:avLst/>
              </a:prstGeom>
              <a:solidFill>
                <a:srgbClr val="FF797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4" name="Oval 33"/>
              <p:cNvSpPr>
                <a:spLocks noChangeAspect="1"/>
              </p:cNvSpPr>
              <p:nvPr/>
            </p:nvSpPr>
            <p:spPr>
              <a:xfrm flipH="1">
                <a:off x="2838164" y="3188620"/>
                <a:ext cx="138723" cy="138723"/>
              </a:xfrm>
              <a:prstGeom prst="ellipse">
                <a:avLst/>
              </a:prstGeom>
              <a:solidFill>
                <a:srgbClr val="FFBB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5" name="Oval 34"/>
              <p:cNvSpPr>
                <a:spLocks noChangeAspect="1"/>
              </p:cNvSpPr>
              <p:nvPr/>
            </p:nvSpPr>
            <p:spPr>
              <a:xfrm flipH="1">
                <a:off x="3245222" y="2955026"/>
                <a:ext cx="138723" cy="138723"/>
              </a:xfrm>
              <a:prstGeom prst="ellipse">
                <a:avLst/>
              </a:prstGeom>
              <a:solidFill>
                <a:srgbClr val="79FF79"/>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sp>
            <p:nvSpPr>
              <p:cNvPr id="36" name="Oval 35"/>
              <p:cNvSpPr>
                <a:spLocks noChangeAspect="1"/>
              </p:cNvSpPr>
              <p:nvPr/>
            </p:nvSpPr>
            <p:spPr>
              <a:xfrm flipH="1">
                <a:off x="2838163" y="5277518"/>
                <a:ext cx="138723" cy="138723"/>
              </a:xfrm>
              <a:prstGeom prst="ellipse">
                <a:avLst/>
              </a:prstGeom>
              <a:solidFill>
                <a:srgbClr val="DBB7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1100" dirty="0"/>
              </a:p>
            </p:txBody>
          </p:sp>
        </p:grpSp>
      </p:grpSp>
      <p:sp>
        <p:nvSpPr>
          <p:cNvPr id="68" name="Text Placeholder 8"/>
          <p:cNvSpPr txBox="1">
            <a:spLocks/>
          </p:cNvSpPr>
          <p:nvPr userDrawn="1"/>
        </p:nvSpPr>
        <p:spPr>
          <a:xfrm>
            <a:off x="8256490" y="871200"/>
            <a:ext cx="6120000" cy="9000000"/>
          </a:xfrm>
          <a:prstGeom prst="rect">
            <a:avLst/>
          </a:prstGeom>
        </p:spPr>
        <p:txBody>
          <a:bodyPr lIns="0" tIns="0" rIns="0" bIns="0"/>
          <a:lst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marL="0" lvl="2" indent="0" defTabSz="755934">
              <a:lnSpc>
                <a:spcPct val="114000"/>
              </a:lnSpc>
              <a:spcBef>
                <a:spcPts val="0"/>
              </a:spcBef>
              <a:buNone/>
            </a:pPr>
            <a:r>
              <a:rPr lang="en-GB" sz="2100" b="1" dirty="0" smtClean="0">
                <a:solidFill>
                  <a:srgbClr val="09662F"/>
                </a:solidFill>
                <a:latin typeface="Myriad Pro Light"/>
                <a:ea typeface="Verdana" panose="020B0604030504040204" pitchFamily="34" charset="0"/>
              </a:rPr>
              <a:t>Key Questions</a:t>
            </a:r>
            <a:endParaRPr lang="en-GB" sz="2100" b="1" dirty="0">
              <a:solidFill>
                <a:srgbClr val="09662F"/>
              </a:solidFill>
              <a:latin typeface="Myriad Pro Light"/>
              <a:ea typeface="Verdana" panose="020B0604030504040204" pitchFamily="34" charset="0"/>
            </a:endParaRPr>
          </a:p>
          <a:p>
            <a:pPr marL="180975" lvl="2" indent="-180975" defTabSz="755934">
              <a:lnSpc>
                <a:spcPct val="114000"/>
              </a:lnSpc>
              <a:spcBef>
                <a:spcPts val="0"/>
              </a:spcBef>
              <a:buNone/>
            </a:pPr>
            <a:endParaRPr lang="en-GB" sz="1200" dirty="0" smtClean="0">
              <a:solidFill>
                <a:prstClr val="black"/>
              </a:solidFill>
              <a:latin typeface="Verdana Pro SemiBold" panose="020B0704030504040204" pitchFamily="34" charset="0"/>
              <a:ea typeface="Verdana" panose="020B0604030504040204" pitchFamily="34" charset="0"/>
            </a:endParaRP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rPr>
              <a:t>What is the purpose? </a:t>
            </a:r>
            <a:r>
              <a:rPr lang="en-GB" sz="1200" dirty="0" smtClean="0">
                <a:solidFill>
                  <a:prstClr val="black"/>
                </a:solidFill>
                <a:latin typeface="Verdana" panose="020B0604030504040204" pitchFamily="34" charset="0"/>
                <a:ea typeface="Verdana" panose="020B0604030504040204" pitchFamily="34" charset="0"/>
              </a:rPr>
              <a:t>—</a:t>
            </a:r>
            <a:r>
              <a:rPr lang="en-GB" sz="1200" dirty="0" smtClean="0">
                <a:solidFill>
                  <a:prstClr val="black"/>
                </a:solidFill>
              </a:rPr>
              <a:t> describe </a:t>
            </a:r>
            <a:r>
              <a:rPr lang="en-GB" sz="1200" dirty="0">
                <a:solidFill>
                  <a:prstClr val="black"/>
                </a:solidFill>
              </a:rPr>
              <a:t>the purpose of the current system within its wider context.</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is the problem? </a:t>
            </a:r>
            <a:r>
              <a:rPr lang="en-GB" sz="1200" dirty="0">
                <a:solidFill>
                  <a:prstClr val="black"/>
                </a:solidFill>
                <a:latin typeface="Verdana" panose="020B0604030504040204" pitchFamily="34" charset="0"/>
                <a:ea typeface="Verdana" panose="020B0604030504040204" pitchFamily="34" charset="0"/>
              </a:rPr>
              <a:t>— develop a clear view of a better system based on an understanding of the current system.</a:t>
            </a: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Who </a:t>
            </a:r>
            <a:r>
              <a:rPr lang="en-GB" sz="1200" dirty="0">
                <a:solidFill>
                  <a:prstClr val="black"/>
                </a:solidFill>
                <a:latin typeface="Verdana Pro SemiBold" panose="020B0704030504040204" pitchFamily="34" charset="0"/>
                <a:ea typeface="Verdana" panose="020B0604030504040204" pitchFamily="34" charset="0"/>
              </a:rPr>
              <a:t>will use the system? </a:t>
            </a:r>
            <a:r>
              <a:rPr lang="en-GB" sz="1200" dirty="0" smtClean="0">
                <a:solidFill>
                  <a:prstClr val="black"/>
                </a:solidFill>
                <a:latin typeface="Verdana" panose="020B0604030504040204" pitchFamily="34" charset="0"/>
                <a:ea typeface="Verdana" panose="020B0604030504040204" pitchFamily="34" charset="0"/>
              </a:rPr>
              <a:t>— understand the </a:t>
            </a:r>
            <a:r>
              <a:rPr lang="en-GB" sz="1200" dirty="0">
                <a:solidFill>
                  <a:prstClr val="black"/>
                </a:solidFill>
                <a:latin typeface="Verdana" panose="020B0604030504040204" pitchFamily="34" charset="0"/>
                <a:ea typeface="Verdana" panose="020B0604030504040204" pitchFamily="34" charset="0"/>
              </a:rPr>
              <a:t>diversity of people involved and their needs and capabilities.</a:t>
            </a: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Where </a:t>
            </a:r>
            <a:r>
              <a:rPr lang="en-GB" sz="1200" dirty="0">
                <a:solidFill>
                  <a:prstClr val="black"/>
                </a:solidFill>
                <a:latin typeface="Verdana Pro SemiBold" panose="020B0704030504040204" pitchFamily="34" charset="0"/>
                <a:ea typeface="Verdana" panose="020B0604030504040204" pitchFamily="34" charset="0"/>
              </a:rPr>
              <a:t>is the system? </a:t>
            </a:r>
            <a:r>
              <a:rPr lang="en-GB" sz="1200" dirty="0" smtClean="0">
                <a:solidFill>
                  <a:prstClr val="black"/>
                </a:solidFill>
                <a:latin typeface="Verdana" panose="020B0604030504040204" pitchFamily="34" charset="0"/>
                <a:ea typeface="Verdana" panose="020B0604030504040204" pitchFamily="34" charset="0"/>
              </a:rPr>
              <a:t>— understand </a:t>
            </a:r>
            <a:r>
              <a:rPr lang="en-GB" sz="1200" dirty="0">
                <a:solidFill>
                  <a:prstClr val="black"/>
                </a:solidFill>
                <a:latin typeface="Verdana" panose="020B0604030504040204" pitchFamily="34" charset="0"/>
                <a:ea typeface="Verdana" panose="020B0604030504040204" pitchFamily="34" charset="0"/>
              </a:rPr>
              <a:t>the physical, organisational and cultural context of the system.</a:t>
            </a: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What </a:t>
            </a:r>
            <a:r>
              <a:rPr lang="en-GB" sz="1200" dirty="0">
                <a:solidFill>
                  <a:prstClr val="black"/>
                </a:solidFill>
                <a:latin typeface="Verdana Pro SemiBold" panose="020B0704030504040204" pitchFamily="34" charset="0"/>
                <a:ea typeface="Verdana" panose="020B0604030504040204" pitchFamily="34" charset="0"/>
              </a:rPr>
              <a:t>affects the system? </a:t>
            </a:r>
            <a:r>
              <a:rPr lang="en-GB" sz="1200" dirty="0" smtClean="0">
                <a:solidFill>
                  <a:prstClr val="black"/>
                </a:solidFill>
                <a:latin typeface="Verdana" panose="020B0604030504040204" pitchFamily="34" charset="0"/>
                <a:ea typeface="Verdana" panose="020B0604030504040204" pitchFamily="34" charset="0"/>
              </a:rPr>
              <a:t>— understand </a:t>
            </a:r>
            <a:r>
              <a:rPr lang="en-GB" sz="1200" dirty="0">
                <a:solidFill>
                  <a:prstClr val="black"/>
                </a:solidFill>
                <a:latin typeface="Verdana" panose="020B0604030504040204" pitchFamily="34" charset="0"/>
                <a:ea typeface="Verdana" panose="020B0604030504040204" pitchFamily="34" charset="0"/>
              </a:rPr>
              <a:t>the political and policy landscape within which the system is situated.</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Who should be involved? </a:t>
            </a:r>
            <a:r>
              <a:rPr lang="en-GB" sz="1200" dirty="0">
                <a:solidFill>
                  <a:prstClr val="black"/>
                </a:solidFill>
                <a:latin typeface="Verdana" panose="020B0604030504040204" pitchFamily="34" charset="0"/>
                <a:ea typeface="Verdana" panose="020B0604030504040204" pitchFamily="34" charset="0"/>
              </a:rPr>
              <a:t>— deliver a common and clear understanding of who should deliver the improved system.</a:t>
            </a: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Who </a:t>
            </a:r>
            <a:r>
              <a:rPr lang="en-GB" sz="1200" dirty="0">
                <a:solidFill>
                  <a:prstClr val="black"/>
                </a:solidFill>
                <a:latin typeface="Verdana Pro SemiBold" panose="020B0704030504040204" pitchFamily="34" charset="0"/>
                <a:ea typeface="Verdana" panose="020B0604030504040204" pitchFamily="34" charset="0"/>
              </a:rPr>
              <a:t>are the stakeholders? </a:t>
            </a:r>
            <a:r>
              <a:rPr lang="en-GB" sz="1200" dirty="0">
                <a:solidFill>
                  <a:prstClr val="black"/>
                </a:solidFill>
                <a:latin typeface="Verdana" panose="020B0604030504040204" pitchFamily="34" charset="0"/>
                <a:ea typeface="Verdana" panose="020B0604030504040204" pitchFamily="34" charset="0"/>
              </a:rPr>
              <a:t>— </a:t>
            </a:r>
            <a:r>
              <a:rPr lang="en-GB" sz="1200" dirty="0" smtClean="0">
                <a:solidFill>
                  <a:prstClr val="black"/>
                </a:solidFill>
                <a:latin typeface="Verdana" panose="020B0604030504040204" pitchFamily="34" charset="0"/>
                <a:ea typeface="Verdana" panose="020B0604030504040204" pitchFamily="34" charset="0"/>
              </a:rPr>
              <a:t>develop a </a:t>
            </a:r>
            <a:r>
              <a:rPr lang="en-GB" sz="1200" dirty="0">
                <a:solidFill>
                  <a:prstClr val="black"/>
                </a:solidFill>
                <a:latin typeface="Verdana" panose="020B0604030504040204" pitchFamily="34" charset="0"/>
                <a:ea typeface="Verdana" panose="020B0604030504040204" pitchFamily="34" charset="0"/>
              </a:rPr>
              <a:t>common view of the stakeholders and their individual interests, needs, values and perspectives.</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do we do well? </a:t>
            </a:r>
            <a:r>
              <a:rPr lang="en-GB" sz="1200" dirty="0">
                <a:solidFill>
                  <a:prstClr val="black"/>
                </a:solidFill>
                <a:latin typeface="Verdana" panose="020B0604030504040204" pitchFamily="34" charset="0"/>
                <a:ea typeface="Verdana" panose="020B0604030504040204" pitchFamily="34" charset="0"/>
              </a:rPr>
              <a:t>— systematically assess the presence and potential impact of opportunities within the system.</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How do we perform now? </a:t>
            </a:r>
            <a:r>
              <a:rPr lang="en-GB" sz="1200" dirty="0" smtClean="0">
                <a:solidFill>
                  <a:prstClr val="black"/>
                </a:solidFill>
                <a:latin typeface="Verdana" panose="020B0604030504040204" pitchFamily="34" charset="0"/>
                <a:ea typeface="Verdana" panose="020B0604030504040204" pitchFamily="34" charset="0"/>
              </a:rPr>
              <a:t>— qualitatively </a:t>
            </a:r>
            <a:r>
              <a:rPr lang="en-GB" sz="1200" dirty="0">
                <a:solidFill>
                  <a:prstClr val="black"/>
                </a:solidFill>
                <a:latin typeface="Verdana" panose="020B0604030504040204" pitchFamily="34" charset="0"/>
                <a:ea typeface="Verdana" panose="020B0604030504040204" pitchFamily="34" charset="0"/>
              </a:rPr>
              <a:t>and </a:t>
            </a:r>
            <a:r>
              <a:rPr lang="en-GB" sz="1200" dirty="0" smtClean="0">
                <a:solidFill>
                  <a:prstClr val="black"/>
                </a:solidFill>
                <a:latin typeface="Verdana" panose="020B0604030504040204" pitchFamily="34" charset="0"/>
                <a:ea typeface="Verdana" panose="020B0604030504040204" pitchFamily="34" charset="0"/>
              </a:rPr>
              <a:t>quantitatively evaluate </a:t>
            </a:r>
            <a:r>
              <a:rPr lang="en-GB" sz="1200" dirty="0">
                <a:solidFill>
                  <a:prstClr val="black"/>
                </a:solidFill>
                <a:latin typeface="Verdana" panose="020B0604030504040204" pitchFamily="34" charset="0"/>
                <a:ea typeface="Verdana" panose="020B0604030504040204" pitchFamily="34" charset="0"/>
              </a:rPr>
              <a:t>of the performance of the current system.</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does ‘good’ look like? </a:t>
            </a:r>
            <a:r>
              <a:rPr lang="en-GB" sz="1200" dirty="0">
                <a:solidFill>
                  <a:prstClr val="black"/>
                </a:solidFill>
                <a:latin typeface="Verdana" panose="020B0604030504040204" pitchFamily="34" charset="0"/>
                <a:ea typeface="Verdana" panose="020B0604030504040204" pitchFamily="34" charset="0"/>
              </a:rPr>
              <a:t>— deliver a common and clear understanding of success and how it would be measured.</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is the case for change?</a:t>
            </a:r>
            <a:r>
              <a:rPr lang="en-GB" sz="1200" dirty="0">
                <a:solidFill>
                  <a:prstClr val="black"/>
                </a:solidFill>
                <a:ea typeface="Verdana" panose="020B0604030504040204" pitchFamily="34" charset="0"/>
              </a:rPr>
              <a:t> </a:t>
            </a:r>
            <a:r>
              <a:rPr lang="en-GB" sz="1200" dirty="0" smtClean="0">
                <a:solidFill>
                  <a:prstClr val="black"/>
                </a:solidFill>
                <a:latin typeface="Verdana" panose="020B0604030504040204" pitchFamily="34" charset="0"/>
                <a:ea typeface="Verdana" panose="020B0604030504040204" pitchFamily="34" charset="0"/>
              </a:rPr>
              <a:t>—</a:t>
            </a:r>
            <a:r>
              <a:rPr lang="en-GB" sz="1200" dirty="0" smtClean="0">
                <a:solidFill>
                  <a:prstClr val="black"/>
                </a:solidFill>
                <a:ea typeface="Verdana" panose="020B0604030504040204" pitchFamily="34" charset="0"/>
              </a:rPr>
              <a:t> define a </a:t>
            </a:r>
            <a:r>
              <a:rPr lang="en-GB" sz="1200" dirty="0">
                <a:solidFill>
                  <a:prstClr val="black"/>
                </a:solidFill>
                <a:ea typeface="Verdana" panose="020B0604030504040204" pitchFamily="34" charset="0"/>
              </a:rPr>
              <a:t>case for change from the current system to one that is measurably better.</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should we measure?</a:t>
            </a:r>
            <a:r>
              <a:rPr lang="en-GB" sz="1200" dirty="0">
                <a:solidFill>
                  <a:prstClr val="black"/>
                </a:solidFill>
                <a:latin typeface="Verdana" panose="020B0604030504040204" pitchFamily="34" charset="0"/>
                <a:ea typeface="Verdana" panose="020B0604030504040204" pitchFamily="34" charset="0"/>
              </a:rPr>
              <a:t> </a:t>
            </a:r>
            <a:r>
              <a:rPr lang="en-GB" sz="1200" dirty="0" smtClean="0">
                <a:solidFill>
                  <a:prstClr val="black"/>
                </a:solidFill>
                <a:latin typeface="Verdana" panose="020B0604030504040204" pitchFamily="34" charset="0"/>
                <a:ea typeface="Verdana" panose="020B0604030504040204" pitchFamily="34" charset="0"/>
              </a:rPr>
              <a:t>— identify possible </a:t>
            </a:r>
            <a:r>
              <a:rPr lang="en-GB" sz="1200" dirty="0">
                <a:solidFill>
                  <a:prstClr val="black"/>
                </a:solidFill>
                <a:latin typeface="Verdana" panose="020B0604030504040204" pitchFamily="34" charset="0"/>
                <a:ea typeface="Verdana" panose="020B0604030504040204" pitchFamily="34" charset="0"/>
              </a:rPr>
              <a:t>performance indicators for the improved system.</a:t>
            </a: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What </a:t>
            </a:r>
            <a:r>
              <a:rPr lang="en-GB" sz="1200" dirty="0">
                <a:solidFill>
                  <a:prstClr val="black"/>
                </a:solidFill>
                <a:latin typeface="Verdana Pro SemiBold" panose="020B0704030504040204" pitchFamily="34" charset="0"/>
                <a:ea typeface="Verdana" panose="020B0604030504040204" pitchFamily="34" charset="0"/>
              </a:rPr>
              <a:t>are the elements? </a:t>
            </a:r>
            <a:r>
              <a:rPr lang="en-GB" sz="1200" dirty="0">
                <a:solidFill>
                  <a:prstClr val="black"/>
                </a:solidFill>
                <a:latin typeface="Verdana" panose="020B0604030504040204" pitchFamily="34" charset="0"/>
                <a:ea typeface="Verdana" panose="020B0604030504040204" pitchFamily="34" charset="0"/>
              </a:rPr>
              <a:t>— </a:t>
            </a:r>
            <a:r>
              <a:rPr lang="en-GB" sz="1200" dirty="0" smtClean="0">
                <a:solidFill>
                  <a:prstClr val="black"/>
                </a:solidFill>
                <a:latin typeface="Verdana" panose="020B0604030504040204" pitchFamily="34" charset="0"/>
                <a:ea typeface="Verdana" panose="020B0604030504040204" pitchFamily="34" charset="0"/>
              </a:rPr>
              <a:t>agree a </a:t>
            </a:r>
            <a:r>
              <a:rPr lang="en-GB" sz="1200" dirty="0">
                <a:solidFill>
                  <a:prstClr val="black"/>
                </a:solidFill>
                <a:latin typeface="Verdana" panose="020B0604030504040204" pitchFamily="34" charset="0"/>
                <a:ea typeface="Verdana" panose="020B0604030504040204" pitchFamily="34" charset="0"/>
              </a:rPr>
              <a:t>system boundary, architecture and details of the interfaces between all the system elements.</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are the needs? </a:t>
            </a:r>
            <a:r>
              <a:rPr lang="en-GB" sz="1200" dirty="0">
                <a:solidFill>
                  <a:prstClr val="black"/>
                </a:solidFill>
                <a:latin typeface="Verdana" panose="020B0604030504040204" pitchFamily="34" charset="0"/>
                <a:ea typeface="Verdana" panose="020B0604030504040204" pitchFamily="34" charset="0"/>
              </a:rPr>
              <a:t>— understand the needs for a system, taking account of the full range of stakeholders.</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How can the needs be met? </a:t>
            </a:r>
            <a:r>
              <a:rPr lang="en-GB" sz="1200" dirty="0">
                <a:solidFill>
                  <a:prstClr val="black"/>
                </a:solidFill>
                <a:latin typeface="Verdana" panose="020B0604030504040204" pitchFamily="34" charset="0"/>
                <a:ea typeface="Verdana" panose="020B0604030504040204" pitchFamily="34" charset="0"/>
              </a:rPr>
              <a:t>— develop a range of possible solutions that would help meet the identified needs.</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How well are the needs met? </a:t>
            </a:r>
            <a:r>
              <a:rPr lang="en-GB" sz="1200" dirty="0">
                <a:solidFill>
                  <a:prstClr val="black"/>
                </a:solidFill>
                <a:latin typeface="Verdana" panose="020B0604030504040204" pitchFamily="34" charset="0"/>
                <a:ea typeface="Verdana" panose="020B0604030504040204" pitchFamily="34" charset="0"/>
              </a:rPr>
              <a:t>— evaluate possible concepts that could meet the needs identified.</a:t>
            </a:r>
          </a:p>
          <a:p>
            <a:pPr marL="541338" lvl="2" indent="-541338" algn="just" defTabSz="755934">
              <a:lnSpc>
                <a:spcPct val="114000"/>
              </a:lnSpc>
              <a:spcBef>
                <a:spcPts val="0"/>
              </a:spcBef>
              <a:buNone/>
            </a:pPr>
            <a:r>
              <a:rPr lang="en-GB" sz="1200" dirty="0">
                <a:solidFill>
                  <a:prstClr val="black"/>
                </a:solidFill>
                <a:latin typeface="Verdana Pro SemiBold" panose="020B0704030504040204" pitchFamily="34" charset="0"/>
                <a:ea typeface="Verdana" panose="020B0604030504040204" pitchFamily="34" charset="0"/>
              </a:rPr>
              <a:t>What could go wrong?</a:t>
            </a:r>
            <a:r>
              <a:rPr lang="en-GB" sz="1200" dirty="0">
                <a:solidFill>
                  <a:prstClr val="black"/>
                </a:solidFill>
                <a:latin typeface="Verdana" panose="020B0604030504040204" pitchFamily="34" charset="0"/>
                <a:ea typeface="Verdana" panose="020B0604030504040204" pitchFamily="34" charset="0"/>
              </a:rPr>
              <a:t> — systematically assess the likelihood and potential impact of threats to the system.</a:t>
            </a: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How </a:t>
            </a:r>
            <a:r>
              <a:rPr lang="en-GB" sz="1200" dirty="0">
                <a:solidFill>
                  <a:prstClr val="black"/>
                </a:solidFill>
                <a:latin typeface="Verdana Pro SemiBold" panose="020B0704030504040204" pitchFamily="34" charset="0"/>
                <a:ea typeface="Verdana" panose="020B0604030504040204" pitchFamily="34" charset="0"/>
              </a:rPr>
              <a:t>does the system perform? </a:t>
            </a:r>
            <a:r>
              <a:rPr lang="en-GB" sz="1200" dirty="0">
                <a:solidFill>
                  <a:prstClr val="black"/>
                </a:solidFill>
                <a:latin typeface="Verdana" panose="020B0604030504040204" pitchFamily="34" charset="0"/>
                <a:ea typeface="Verdana" panose="020B0604030504040204" pitchFamily="34" charset="0"/>
              </a:rPr>
              <a:t>— </a:t>
            </a:r>
            <a:r>
              <a:rPr lang="en-GB" sz="1200" dirty="0" smtClean="0">
                <a:solidFill>
                  <a:prstClr val="black"/>
                </a:solidFill>
                <a:latin typeface="Verdana" panose="020B0604030504040204" pitchFamily="34" charset="0"/>
                <a:ea typeface="Verdana" panose="020B0604030504040204" pitchFamily="34" charset="0"/>
              </a:rPr>
              <a:t>deliver </a:t>
            </a:r>
            <a:r>
              <a:rPr lang="en-GB" sz="1200" dirty="0">
                <a:solidFill>
                  <a:prstClr val="black"/>
                </a:solidFill>
                <a:latin typeface="Verdana" panose="020B0604030504040204" pitchFamily="34" charset="0"/>
                <a:ea typeface="Verdana" panose="020B0604030504040204" pitchFamily="34" charset="0"/>
              </a:rPr>
              <a:t>an integrated, operational system that is proven to meet the stakeholder requirements</a:t>
            </a:r>
            <a:r>
              <a:rPr lang="en-GB" sz="1200" dirty="0" smtClean="0">
                <a:solidFill>
                  <a:prstClr val="black"/>
                </a:solidFill>
                <a:latin typeface="Verdana" panose="020B0604030504040204" pitchFamily="34" charset="0"/>
                <a:ea typeface="Verdana" panose="020B0604030504040204" pitchFamily="34" charset="0"/>
              </a:rPr>
              <a:t>.</a:t>
            </a:r>
            <a:endParaRPr lang="en-GB" sz="1200" dirty="0">
              <a:solidFill>
                <a:prstClr val="black"/>
              </a:solidFill>
              <a:latin typeface="Verdana" panose="020B0604030504040204" pitchFamily="34" charset="0"/>
              <a:ea typeface="Verdana" panose="020B0604030504040204" pitchFamily="34" charset="0"/>
            </a:endParaRPr>
          </a:p>
          <a:p>
            <a:pPr marL="541338" lvl="2" indent="-541338" algn="just" defTabSz="755934">
              <a:lnSpc>
                <a:spcPct val="114000"/>
              </a:lnSpc>
              <a:spcBef>
                <a:spcPts val="0"/>
              </a:spcBef>
              <a:buNone/>
            </a:pPr>
            <a:r>
              <a:rPr lang="en-GB" sz="1200" dirty="0" smtClean="0">
                <a:solidFill>
                  <a:prstClr val="black"/>
                </a:solidFill>
                <a:latin typeface="Verdana Pro SemiBold" panose="020B0704030504040204" pitchFamily="34" charset="0"/>
                <a:ea typeface="Verdana" panose="020B0604030504040204" pitchFamily="34" charset="0"/>
              </a:rPr>
              <a:t>What </a:t>
            </a:r>
            <a:r>
              <a:rPr lang="en-GB" sz="1200" dirty="0">
                <a:solidFill>
                  <a:prstClr val="black"/>
                </a:solidFill>
                <a:latin typeface="Verdana Pro SemiBold" panose="020B0704030504040204" pitchFamily="34" charset="0"/>
                <a:ea typeface="Verdana" panose="020B0604030504040204" pitchFamily="34" charset="0"/>
              </a:rPr>
              <a:t>should we do next? </a:t>
            </a:r>
            <a:r>
              <a:rPr lang="en-GB" sz="1200" dirty="0" smtClean="0">
                <a:solidFill>
                  <a:prstClr val="black"/>
                </a:solidFill>
                <a:latin typeface="Verdana" panose="020B0604030504040204" pitchFamily="34" charset="0"/>
                <a:ea typeface="Verdana" panose="020B0604030504040204" pitchFamily="34" charset="0"/>
              </a:rPr>
              <a:t>— develop </a:t>
            </a:r>
            <a:r>
              <a:rPr lang="en-GB" sz="1200" dirty="0">
                <a:solidFill>
                  <a:prstClr val="black"/>
                </a:solidFill>
                <a:latin typeface="Verdana" panose="020B0604030504040204" pitchFamily="34" charset="0"/>
                <a:ea typeface="Verdana" panose="020B0604030504040204" pitchFamily="34" charset="0"/>
              </a:rPr>
              <a:t>and </a:t>
            </a:r>
            <a:r>
              <a:rPr lang="en-GB" sz="1200" dirty="0" smtClean="0">
                <a:solidFill>
                  <a:prstClr val="black"/>
                </a:solidFill>
                <a:latin typeface="Verdana" panose="020B0604030504040204" pitchFamily="34" charset="0"/>
                <a:ea typeface="Verdana" panose="020B0604030504040204" pitchFamily="34" charset="0"/>
              </a:rPr>
              <a:t>execute a </a:t>
            </a:r>
            <a:r>
              <a:rPr lang="en-GB" sz="1200" dirty="0">
                <a:solidFill>
                  <a:prstClr val="black"/>
                </a:solidFill>
                <a:latin typeface="Verdana" panose="020B0604030504040204" pitchFamily="34" charset="0"/>
                <a:ea typeface="Verdana" panose="020B0604030504040204" pitchFamily="34" charset="0"/>
              </a:rPr>
              <a:t>plan of action to deliver the system in a timely manner</a:t>
            </a:r>
            <a:r>
              <a:rPr lang="en-GB" sz="1200" dirty="0" smtClean="0">
                <a:solidFill>
                  <a:prstClr val="black"/>
                </a:solidFill>
                <a:latin typeface="Verdana" panose="020B0604030504040204" pitchFamily="34" charset="0"/>
                <a:ea typeface="Verdana" panose="020B0604030504040204" pitchFamily="34" charset="0"/>
              </a:rPr>
              <a:t>.</a:t>
            </a:r>
          </a:p>
          <a:p>
            <a:pPr marL="0" lvl="2" indent="0" defTabSz="755934">
              <a:lnSpc>
                <a:spcPct val="114000"/>
              </a:lnSpc>
              <a:spcBef>
                <a:spcPts val="0"/>
              </a:spcBef>
              <a:buNone/>
            </a:pPr>
            <a:endParaRPr lang="en-GB" sz="1100" dirty="0">
              <a:solidFill>
                <a:srgbClr val="000000"/>
              </a:solidFill>
              <a:latin typeface="Verdana" panose="020B0604030504040204" pitchFamily="34" charset="0"/>
              <a:ea typeface="Verdana" panose="020B0604030504040204" pitchFamily="34" charset="0"/>
            </a:endParaRPr>
          </a:p>
          <a:p>
            <a:pPr marL="0" lvl="2" indent="0" defTabSz="755934">
              <a:lnSpc>
                <a:spcPct val="114000"/>
              </a:lnSpc>
              <a:spcBef>
                <a:spcPts val="0"/>
              </a:spcBef>
              <a:buNone/>
            </a:pPr>
            <a:r>
              <a:rPr lang="en-GB" sz="1000" dirty="0" smtClean="0">
                <a:solidFill>
                  <a:srgbClr val="000000"/>
                </a:solidFill>
                <a:latin typeface="Verdana" panose="020B0604030504040204" pitchFamily="34" charset="0"/>
                <a:ea typeface="Verdana" panose="020B0604030504040204" pitchFamily="34" charset="0"/>
              </a:rPr>
              <a:t>For further information see: </a:t>
            </a:r>
            <a:r>
              <a:rPr lang="en-GB" sz="1000" dirty="0" smtClean="0">
                <a:hlinkClick r:id="rId2"/>
              </a:rPr>
              <a:t>https://www.raeng.org.uk/policy/publications/interactives/ engineering-better-care</a:t>
            </a:r>
            <a:endParaRPr lang="en-GB" sz="1000" dirty="0" smtClean="0">
              <a:solidFill>
                <a:srgbClr val="000000"/>
              </a:solidFill>
              <a:latin typeface="Verdana" panose="020B0604030504040204" pitchFamily="34" charset="0"/>
              <a:ea typeface="Verdana" panose="020B0604030504040204" pitchFamily="34" charset="0"/>
            </a:endParaRPr>
          </a:p>
          <a:p>
            <a:pPr marL="0" lvl="2" indent="0">
              <a:lnSpc>
                <a:spcPct val="114000"/>
              </a:lnSpc>
              <a:spcBef>
                <a:spcPts val="0"/>
              </a:spcBef>
              <a:buNone/>
            </a:pPr>
            <a:endParaRPr lang="en-GB" sz="900" dirty="0"/>
          </a:p>
        </p:txBody>
      </p:sp>
      <p:sp>
        <p:nvSpPr>
          <p:cNvPr id="70" name="TextBox 69"/>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09662F"/>
                </a:solidFill>
                <a:latin typeface="+mj-lt"/>
              </a:rPr>
              <a:t>Engineering Better</a:t>
            </a:r>
            <a:r>
              <a:rPr lang="en-US" sz="2800" baseline="0" dirty="0" smtClean="0">
                <a:solidFill>
                  <a:srgbClr val="09662F"/>
                </a:solidFill>
                <a:latin typeface="+mj-lt"/>
              </a:rPr>
              <a:t> Care</a:t>
            </a:r>
            <a:endParaRPr lang="en-US" sz="2800" dirty="0" smtClean="0">
              <a:solidFill>
                <a:srgbClr val="09662F"/>
              </a:solidFill>
              <a:latin typeface="+mj-lt"/>
            </a:endParaRPr>
          </a:p>
        </p:txBody>
      </p:sp>
    </p:spTree>
    <p:extLst>
      <p:ext uri="{BB962C8B-B14F-4D97-AF65-F5344CB8AC3E}">
        <p14:creationId xmlns:p14="http://schemas.microsoft.com/office/powerpoint/2010/main" val="3727372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ree the Scope">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0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000000"/>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00000"/>
                </a:solidFill>
                <a:effectLst/>
                <a:uLnTx/>
                <a:uFillTx/>
                <a:latin typeface="Verdana"/>
                <a:ea typeface="+mn-ea"/>
                <a:cs typeface="+mn-cs"/>
              </a:rPr>
              <a:t>Agree the Scope</a:t>
            </a:r>
            <a:endParaRPr kumimoji="0" lang="en-GB" sz="1800" b="0" i="0" u="none" strike="noStrike" kern="1200" cap="none" spc="0" normalizeH="0" baseline="0" noProof="0" dirty="0">
              <a:ln>
                <a:noFill/>
              </a:ln>
              <a:solidFill>
                <a:srgbClr val="000000"/>
              </a:solidFill>
              <a:effectLst/>
              <a:uLnTx/>
              <a:uFillTx/>
              <a:latin typeface="Verdana"/>
              <a:ea typeface="+mn-ea"/>
              <a:cs typeface="+mn-cs"/>
            </a:endParaRPr>
          </a:p>
        </p:txBody>
      </p:sp>
    </p:spTree>
    <p:extLst>
      <p:ext uri="{BB962C8B-B14F-4D97-AF65-F5344CB8AC3E}">
        <p14:creationId xmlns:p14="http://schemas.microsoft.com/office/powerpoint/2010/main" val="36447577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nderstand the Context">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C44101"/>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C44101"/>
                </a:solidFill>
                <a:effectLst/>
                <a:uLnTx/>
                <a:uFillTx/>
                <a:latin typeface="Verdana"/>
                <a:ea typeface="+mn-ea"/>
                <a:cs typeface="+mn-cs"/>
              </a:rPr>
              <a:t>Understand the Context</a:t>
            </a:r>
            <a:endParaRPr kumimoji="0" lang="en-GB" sz="1800" b="0" i="0" u="none" strike="noStrike" kern="1200" cap="none" spc="0" normalizeH="0" baseline="0" noProof="0" dirty="0">
              <a:ln>
                <a:noFill/>
              </a:ln>
              <a:solidFill>
                <a:srgbClr val="C44101"/>
              </a:solidFill>
              <a:effectLst/>
              <a:uLnTx/>
              <a:uFillTx/>
              <a:latin typeface="Verdana"/>
              <a:ea typeface="+mn-ea"/>
              <a:cs typeface="+mn-cs"/>
            </a:endParaRPr>
          </a:p>
        </p:txBody>
      </p:sp>
    </p:spTree>
    <p:extLst>
      <p:ext uri="{BB962C8B-B14F-4D97-AF65-F5344CB8AC3E}">
        <p14:creationId xmlns:p14="http://schemas.microsoft.com/office/powerpoint/2010/main" val="40339919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fine the Problem">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09662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09662F"/>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09662F"/>
                </a:solidFill>
                <a:effectLst/>
                <a:uLnTx/>
                <a:uFillTx/>
                <a:latin typeface="Verdana"/>
                <a:ea typeface="+mn-ea"/>
                <a:cs typeface="+mn-cs"/>
              </a:rPr>
              <a:t>Define the Problem</a:t>
            </a:r>
            <a:endParaRPr kumimoji="0" lang="en-GB" sz="1800" b="0" i="0" u="none" strike="noStrike" kern="1200" cap="none" spc="0" normalizeH="0" baseline="0" noProof="0" dirty="0">
              <a:ln>
                <a:noFill/>
              </a:ln>
              <a:solidFill>
                <a:srgbClr val="09662F"/>
              </a:solidFill>
              <a:effectLst/>
              <a:uLnTx/>
              <a:uFillTx/>
              <a:latin typeface="Verdana"/>
              <a:ea typeface="+mn-ea"/>
              <a:cs typeface="+mn-cs"/>
            </a:endParaRPr>
          </a:p>
        </p:txBody>
      </p:sp>
    </p:spTree>
    <p:extLst>
      <p:ext uri="{BB962C8B-B14F-4D97-AF65-F5344CB8AC3E}">
        <p14:creationId xmlns:p14="http://schemas.microsoft.com/office/powerpoint/2010/main" val="35703473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dentify the Stakeholders">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C44101"/>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19999" y="1440000"/>
            <a:ext cx="3424297"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C44101"/>
                </a:solidFill>
                <a:effectLst/>
                <a:uLnTx/>
                <a:uFillTx/>
                <a:latin typeface="Verdana"/>
                <a:ea typeface="+mn-ea"/>
                <a:cs typeface="+mn-cs"/>
              </a:rPr>
              <a:t>Identify the Stakeholders</a:t>
            </a:r>
            <a:endParaRPr kumimoji="0" lang="en-GB" sz="1800" b="0" i="0" u="none" strike="noStrike" kern="1200" cap="none" spc="0" normalizeH="0" baseline="0" noProof="0" dirty="0">
              <a:ln>
                <a:noFill/>
              </a:ln>
              <a:solidFill>
                <a:srgbClr val="C44101"/>
              </a:solidFill>
              <a:effectLst/>
              <a:uLnTx/>
              <a:uFillTx/>
              <a:latin typeface="Verdana"/>
              <a:ea typeface="+mn-ea"/>
              <a:cs typeface="+mn-cs"/>
            </a:endParaRPr>
          </a:p>
        </p:txBody>
      </p:sp>
    </p:spTree>
    <p:extLst>
      <p:ext uri="{BB962C8B-B14F-4D97-AF65-F5344CB8AC3E}">
        <p14:creationId xmlns:p14="http://schemas.microsoft.com/office/powerpoint/2010/main" val="31480487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velop the Solution">
    <p:spTree>
      <p:nvGrpSpPr>
        <p:cNvPr id="1" name=""/>
        <p:cNvGrpSpPr/>
        <p:nvPr/>
      </p:nvGrpSpPr>
      <p:grpSpPr>
        <a:xfrm>
          <a:off x="0" y="0"/>
          <a:ext cx="0" cy="0"/>
          <a:chOff x="0" y="0"/>
          <a:chExt cx="0" cy="0"/>
        </a:xfrm>
      </p:grpSpPr>
      <p:sp>
        <p:nvSpPr>
          <p:cNvPr id="2" name="Rectangle 1"/>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bwMode="auto">
          <a:xfrm>
            <a:off x="14723350" y="1"/>
            <a:ext cx="396000" cy="1165673"/>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sp>
        <p:nvSpPr>
          <p:cNvPr id="3" name="TextBox 2"/>
          <p:cNvSpPr txBox="1"/>
          <p:nvPr userDrawn="1"/>
        </p:nvSpPr>
        <p:spPr>
          <a:xfrm>
            <a:off x="720000" y="486000"/>
            <a:ext cx="6120000" cy="370800"/>
          </a:xfrm>
          <a:prstGeom prst="rect">
            <a:avLst/>
          </a:prstGeom>
          <a:noFill/>
        </p:spPr>
        <p:txBody>
          <a:bodyPr wrap="square" lIns="0" tIns="0" rIns="0" bIns="0" rtlCol="0">
            <a:noAutofit/>
          </a:bodyPr>
          <a:lstStyle/>
          <a:p>
            <a:pPr lvl="0">
              <a:lnSpc>
                <a:spcPct val="90000"/>
              </a:lnSpc>
            </a:pPr>
            <a:r>
              <a:rPr lang="en-US" sz="2800" dirty="0" smtClean="0">
                <a:solidFill>
                  <a:srgbClr val="A51739"/>
                </a:solidFill>
                <a:latin typeface="+mj-lt"/>
              </a:rPr>
              <a:t>(1)  Improvement Canvas</a:t>
            </a:r>
          </a:p>
        </p:txBody>
      </p:sp>
      <p:sp>
        <p:nvSpPr>
          <p:cNvPr id="35" name="Rounded Rectangle 34"/>
          <p:cNvSpPr/>
          <p:nvPr userDrawn="1"/>
        </p:nvSpPr>
        <p:spPr>
          <a:xfrm>
            <a:off x="720000" y="1440000"/>
            <a:ext cx="13752000" cy="8640000"/>
          </a:xfrm>
          <a:prstGeom prst="roundRect">
            <a:avLst>
              <a:gd name="adj" fmla="val 2018"/>
            </a:avLst>
          </a:prstGeom>
          <a:solidFill>
            <a:schemeClr val="bg1"/>
          </a:solidFill>
          <a:ln w="2857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a:spLocks/>
          </p:cNvSpPr>
          <p:nvPr userDrawn="1"/>
        </p:nvSpPr>
        <p:spPr>
          <a:xfrm>
            <a:off x="720000" y="1440000"/>
            <a:ext cx="3240000" cy="413617"/>
          </a:xfrm>
          <a:prstGeom prst="rect">
            <a:avLst/>
          </a:prstGeom>
          <a:noFill/>
        </p:spPr>
        <p:txBody>
          <a:bodyPr wrap="square" lIns="180000" tIns="180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rgbClr val="A51739"/>
                </a:solidFill>
                <a:effectLst/>
                <a:uLnTx/>
                <a:uFillTx/>
                <a:latin typeface="Verdana"/>
                <a:ea typeface="+mn-ea"/>
                <a:cs typeface="+mn-cs"/>
              </a:rPr>
              <a:t>Develop the Solution</a:t>
            </a:r>
            <a:endParaRPr kumimoji="0" lang="en-GB" sz="1800" b="0" i="0" u="none" strike="noStrike" kern="1200" cap="none" spc="0" normalizeH="0" baseline="0" noProof="0" dirty="0">
              <a:ln>
                <a:noFill/>
              </a:ln>
              <a:solidFill>
                <a:srgbClr val="A51739"/>
              </a:solidFill>
              <a:effectLst/>
              <a:uLnTx/>
              <a:uFillTx/>
              <a:latin typeface="Verdana"/>
              <a:ea typeface="+mn-ea"/>
              <a:cs typeface="+mn-cs"/>
            </a:endParaRPr>
          </a:p>
        </p:txBody>
      </p:sp>
    </p:spTree>
    <p:extLst>
      <p:ext uri="{BB962C8B-B14F-4D97-AF65-F5344CB8AC3E}">
        <p14:creationId xmlns:p14="http://schemas.microsoft.com/office/powerpoint/2010/main" val="19971836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5" r:id="rId1"/>
    <p:sldLayoutId id="2147483683" r:id="rId2"/>
    <p:sldLayoutId id="2147483684" r:id="rId3"/>
    <p:sldLayoutId id="2147483681"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timing>
    <p:tnLst>
      <p:par>
        <p:cTn id="1" dur="indefinite" restart="never" nodeType="tmRoot"/>
      </p:par>
    </p:tnLst>
  </p:timing>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 Placeholder 8"/>
          <p:cNvSpPr txBox="1">
            <a:spLocks/>
          </p:cNvSpPr>
          <p:nvPr/>
        </p:nvSpPr>
        <p:spPr>
          <a:xfrm>
            <a:off x="720000" y="1231200"/>
            <a:ext cx="6120000" cy="8640000"/>
          </a:xfrm>
          <a:prstGeom prst="rect">
            <a:avLst/>
          </a:prstGeom>
        </p:spPr>
        <p:txBody>
          <a:bodyPr lIns="0" tIns="0" rIns="0" bIns="0"/>
          <a:lst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marL="0" lvl="2" indent="0">
              <a:lnSpc>
                <a:spcPct val="114000"/>
              </a:lnSpc>
              <a:spcBef>
                <a:spcPts val="0"/>
              </a:spcBef>
              <a:buNone/>
            </a:pPr>
            <a:endParaRPr lang="en-GB" sz="900" dirty="0"/>
          </a:p>
        </p:txBody>
      </p:sp>
    </p:spTree>
    <p:extLst>
      <p:ext uri="{BB962C8B-B14F-4D97-AF65-F5344CB8AC3E}">
        <p14:creationId xmlns:p14="http://schemas.microsoft.com/office/powerpoint/2010/main" val="1028789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p>
        </p:txBody>
      </p:sp>
    </p:spTree>
    <p:extLst>
      <p:ext uri="{BB962C8B-B14F-4D97-AF65-F5344CB8AC3E}">
        <p14:creationId xmlns:p14="http://schemas.microsoft.com/office/powerpoint/2010/main" val="2624703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Identify the team who will deliver the project</a:t>
            </a:r>
          </a:p>
        </p:txBody>
      </p:sp>
    </p:spTree>
    <p:extLst>
      <p:ext uri="{BB962C8B-B14F-4D97-AF65-F5344CB8AC3E}">
        <p14:creationId xmlns:p14="http://schemas.microsoft.com/office/powerpoint/2010/main" val="669243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Prepare an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argument(s) to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justify the improvement/redesign of the system</a:t>
            </a:r>
          </a:p>
        </p:txBody>
      </p:sp>
    </p:spTree>
    <p:extLst>
      <p:ext uri="{BB962C8B-B14F-4D97-AF65-F5344CB8AC3E}">
        <p14:creationId xmlns:p14="http://schemas.microsoft.com/office/powerpoint/2010/main" val="3572307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Create a plan to facilitate the improvement/redesign of the system</a:t>
            </a:r>
          </a:p>
        </p:txBody>
      </p:sp>
    </p:spTree>
    <p:extLst>
      <p:ext uri="{BB962C8B-B14F-4D97-AF65-F5344CB8AC3E}">
        <p14:creationId xmlns:p14="http://schemas.microsoft.com/office/powerpoint/2010/main" val="3042089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76" name="Rectangle 75"/>
          <p:cNvSpPr/>
          <p:nvPr/>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77" name="Rectangle 76"/>
          <p:cNvSpPr/>
          <p:nvPr/>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65" name="Rectangle 64"/>
          <p:cNvSpPr/>
          <p:nvPr/>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7" name="Rectangle 66"/>
          <p:cNvSpPr/>
          <p:nvPr/>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70" name="Rectangle 69"/>
          <p:cNvSpPr/>
          <p:nvPr/>
        </p:nvSpPr>
        <p:spPr>
          <a:xfrm>
            <a:off x="4181675"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idea(s)</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that</a:t>
            </a: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will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 </a:t>
            </a: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challenge(s) within the system and the elements of change necessary to improve/redesign the system</a:t>
            </a:r>
          </a:p>
        </p:txBody>
      </p:sp>
      <p:sp>
        <p:nvSpPr>
          <p:cNvPr id="73" name="Rectangle 72"/>
          <p:cNvSpPr/>
          <p:nvPr/>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78" name="Rectangle 77"/>
          <p:cNvSpPr/>
          <p:nvPr/>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79" name="Rectangle 78"/>
          <p:cNvSpPr/>
          <p:nvPr/>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Tree>
    <p:extLst>
      <p:ext uri="{BB962C8B-B14F-4D97-AF65-F5344CB8AC3E}">
        <p14:creationId xmlns:p14="http://schemas.microsoft.com/office/powerpoint/2010/main" val="3712965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4151831" y="2336959"/>
            <a:ext cx="7423200" cy="11376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questions and activities that would facilitate  the understanding of the system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context</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57" name="Rectangle 56"/>
          <p:cNvSpPr/>
          <p:nvPr/>
        </p:nvSpPr>
        <p:spPr>
          <a:xfrm>
            <a:off x="4145758" y="3657464"/>
            <a:ext cx="7423200" cy="11376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questions and activities that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would facilitate</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 the definition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core themes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the problem</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58" name="Rectangle 57"/>
          <p:cNvSpPr/>
          <p:nvPr/>
        </p:nvSpPr>
        <p:spPr>
          <a:xfrm>
            <a:off x="4145758" y="4977927"/>
            <a:ext cx="7423200" cy="11376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questions and activities that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would facilitate</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 the development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viable solution concepts</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59" name="Rectangle 58"/>
          <p:cNvSpPr/>
          <p:nvPr/>
        </p:nvSpPr>
        <p:spPr>
          <a:xfrm>
            <a:off x="4145758" y="6298390"/>
            <a:ext cx="7423200" cy="11376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questions and activities that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would facilitate</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 the collection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evidence for a system review</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0" name="Rectangle 59"/>
          <p:cNvSpPr/>
          <p:nvPr/>
        </p:nvSpPr>
        <p:spPr>
          <a:xfrm>
            <a:off x="4145758" y="7618853"/>
            <a:ext cx="7423200" cy="11376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questions and activities that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would facilitate</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 the drafting of an acceptable case for change</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1" name="Rectangle 60"/>
          <p:cNvSpPr/>
          <p:nvPr/>
        </p:nvSpPr>
        <p:spPr>
          <a:xfrm>
            <a:off x="4145758" y="8939315"/>
            <a:ext cx="7423200" cy="11376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questions and activities that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would facilitate</a:t>
            </a: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 the creation of a realistic plan for change</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2" name="Rectangle 61"/>
          <p:cNvSpPr/>
          <p:nvPr/>
        </p:nvSpPr>
        <p:spPr>
          <a:xfrm>
            <a:off x="11819396" y="2336959"/>
            <a:ext cx="1141200" cy="1137600"/>
          </a:xfrm>
          <a:prstGeom prst="rect">
            <a:avLst/>
          </a:prstGeom>
        </p:spPr>
        <p:txBody>
          <a:bodyPr wrap="square" lIns="0" tIns="0" rIns="0" bIns="0" anchor="ctr" anchorCtr="1">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System Context</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3" name="Rectangle 62"/>
          <p:cNvSpPr/>
          <p:nvPr/>
        </p:nvSpPr>
        <p:spPr>
          <a:xfrm>
            <a:off x="11813323" y="3657464"/>
            <a:ext cx="1141200" cy="1137600"/>
          </a:xfrm>
          <a:prstGeom prst="rect">
            <a:avLst/>
          </a:prstGeom>
        </p:spPr>
        <p:txBody>
          <a:bodyPr wrap="square" lIns="0" tIns="0" rIns="0" bIns="0" anchor="ctr" anchorCtr="1">
            <a:noAutofit/>
          </a:bodyPr>
          <a:lstStyle/>
          <a:p>
            <a:pPr lvl="0" algn="ctr"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Core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T</a:t>
            </a: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hemes</a:t>
            </a:r>
          </a:p>
        </p:txBody>
      </p:sp>
      <p:sp>
        <p:nvSpPr>
          <p:cNvPr id="64" name="Rectangle 63"/>
          <p:cNvSpPr/>
          <p:nvPr/>
        </p:nvSpPr>
        <p:spPr>
          <a:xfrm>
            <a:off x="11813323" y="4977927"/>
            <a:ext cx="1141200" cy="1137600"/>
          </a:xfrm>
          <a:prstGeom prst="rect">
            <a:avLst/>
          </a:prstGeom>
        </p:spPr>
        <p:txBody>
          <a:bodyPr wrap="square" lIns="0" tIns="0" rIns="0" bIns="0" anchor="ctr" anchorCtr="1">
            <a:noAutofit/>
          </a:bodyPr>
          <a:lstStyle/>
          <a:p>
            <a:pPr lvl="0" algn="ctr" defTabSz="914400" eaLnBrk="0" fontAlgn="base" hangingPunct="0">
              <a:spcBef>
                <a:spcPct val="0"/>
              </a:spcBef>
              <a:spcAft>
                <a:spcPct val="0"/>
              </a:spcAft>
              <a:defRPr/>
            </a:pPr>
            <a:r>
              <a:rPr lang="en-US" sz="1980" kern="0" dirty="0" smtClean="0">
                <a:solidFill>
                  <a:srgbClr val="000302"/>
                </a:solidFill>
                <a:latin typeface="MV Boli" panose="02000500030200090000" pitchFamily="2" charset="0"/>
                <a:ea typeface="ＭＳ Ｐゴシック" panose="020B0600070205080204" pitchFamily="34" charset="-128"/>
                <a:cs typeface="MV Boli" panose="02000500030200090000" pitchFamily="2" charset="0"/>
              </a:rPr>
              <a:t>Solution Concepts</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5" name="Rectangle 64"/>
          <p:cNvSpPr/>
          <p:nvPr/>
        </p:nvSpPr>
        <p:spPr>
          <a:xfrm>
            <a:off x="11813323" y="6298390"/>
            <a:ext cx="1141200" cy="1137600"/>
          </a:xfrm>
          <a:prstGeom prst="rect">
            <a:avLst/>
          </a:prstGeom>
        </p:spPr>
        <p:txBody>
          <a:bodyPr wrap="square" lIns="0" tIns="0" rIns="0" bIns="0" anchor="ctr" anchorCtr="1">
            <a:noAutofit/>
          </a:bodyPr>
          <a:lstStyle/>
          <a:p>
            <a:pPr lvl="0" algn="ctr"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System Review</a:t>
            </a:r>
          </a:p>
        </p:txBody>
      </p:sp>
      <p:sp>
        <p:nvSpPr>
          <p:cNvPr id="66" name="Rectangle 65"/>
          <p:cNvSpPr/>
          <p:nvPr/>
        </p:nvSpPr>
        <p:spPr>
          <a:xfrm>
            <a:off x="11813323" y="7618853"/>
            <a:ext cx="1141200" cy="1137600"/>
          </a:xfrm>
          <a:prstGeom prst="rect">
            <a:avLst/>
          </a:prstGeom>
        </p:spPr>
        <p:txBody>
          <a:bodyPr wrap="square" lIns="0" tIns="0" rIns="0" bIns="0" anchor="ctr" anchorCtr="1">
            <a:noAutofit/>
          </a:bodyPr>
          <a:lstStyle/>
          <a:p>
            <a:pPr lvl="0" algn="ctr"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Case</a:t>
            </a:r>
            <a:r>
              <a:rPr kumimoji="0" lang="en-US" sz="1980" b="0" i="0" u="none" strike="noStrike" kern="0" cap="none" spc="0" normalizeH="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for Change</a:t>
            </a:r>
            <a:endPar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67" name="Rectangle 66"/>
          <p:cNvSpPr/>
          <p:nvPr/>
        </p:nvSpPr>
        <p:spPr>
          <a:xfrm>
            <a:off x="11813323" y="8939315"/>
            <a:ext cx="1141200" cy="1137600"/>
          </a:xfrm>
          <a:prstGeom prst="rect">
            <a:avLst/>
          </a:prstGeom>
        </p:spPr>
        <p:txBody>
          <a:bodyPr wrap="square" lIns="0" tIns="0" rIns="0" bIns="0" anchor="ctr" anchorCtr="1">
            <a:noAutofit/>
          </a:bodyPr>
          <a:lstStyle/>
          <a:p>
            <a:pPr lvl="0" algn="ctr" defTabSz="914400" eaLnBrk="0" fontAlgn="base" hangingPunct="0">
              <a:spcBef>
                <a:spcPct val="0"/>
              </a:spcBef>
              <a:spcAft>
                <a:spcPct val="0"/>
              </a:spcAf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Plan for Change</a:t>
            </a:r>
          </a:p>
        </p:txBody>
      </p:sp>
    </p:spTree>
    <p:extLst>
      <p:ext uri="{BB962C8B-B14F-4D97-AF65-F5344CB8AC3E}">
        <p14:creationId xmlns:p14="http://schemas.microsoft.com/office/powerpoint/2010/main" val="343334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 Placeholder 8"/>
          <p:cNvSpPr txBox="1">
            <a:spLocks/>
          </p:cNvSpPr>
          <p:nvPr/>
        </p:nvSpPr>
        <p:spPr>
          <a:xfrm>
            <a:off x="720000" y="1231200"/>
            <a:ext cx="6120000" cy="8640000"/>
          </a:xfrm>
          <a:prstGeom prst="rect">
            <a:avLst/>
          </a:prstGeom>
        </p:spPr>
        <p:txBody>
          <a:bodyPr lIns="0" tIns="0" rIns="0" bIns="0"/>
          <a:lst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marL="0" lvl="2" indent="0">
              <a:lnSpc>
                <a:spcPct val="114000"/>
              </a:lnSpc>
              <a:spcBef>
                <a:spcPts val="0"/>
              </a:spcBef>
              <a:buNone/>
            </a:pPr>
            <a:endParaRPr lang="en-GB" sz="900" dirty="0"/>
          </a:p>
        </p:txBody>
      </p:sp>
    </p:spTree>
    <p:extLst>
      <p:ext uri="{BB962C8B-B14F-4D97-AF65-F5344CB8AC3E}">
        <p14:creationId xmlns:p14="http://schemas.microsoft.com/office/powerpoint/2010/main" val="3474441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smtClean="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Tree>
    <p:extLst>
      <p:ext uri="{BB962C8B-B14F-4D97-AF65-F5344CB8AC3E}">
        <p14:creationId xmlns:p14="http://schemas.microsoft.com/office/powerpoint/2010/main" val="2750901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improvement/redesign of the system</a:t>
            </a:r>
          </a:p>
        </p:txBody>
      </p:sp>
    </p:spTree>
    <p:extLst>
      <p:ext uri="{BB962C8B-B14F-4D97-AF65-F5344CB8AC3E}">
        <p14:creationId xmlns:p14="http://schemas.microsoft.com/office/powerpoint/2010/main" val="228583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Tree>
    <p:extLst>
      <p:ext uri="{BB962C8B-B14F-4D97-AF65-F5344CB8AC3E}">
        <p14:creationId xmlns:p14="http://schemas.microsoft.com/office/powerpoint/2010/main" val="350608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 and their needs</a:t>
            </a:r>
          </a:p>
        </p:txBody>
      </p:sp>
    </p:spTree>
    <p:extLst>
      <p:ext uri="{BB962C8B-B14F-4D97-AF65-F5344CB8AC3E}">
        <p14:creationId xmlns:p14="http://schemas.microsoft.com/office/powerpoint/2010/main" val="1250981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a:xfrm>
            <a:off x="720000" y="2160000"/>
            <a:ext cx="13752000" cy="792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elements of change necessary to improve/redesign the system</a:t>
            </a:r>
          </a:p>
        </p:txBody>
      </p:sp>
    </p:spTree>
    <p:extLst>
      <p:ext uri="{BB962C8B-B14F-4D97-AF65-F5344CB8AC3E}">
        <p14:creationId xmlns:p14="http://schemas.microsoft.com/office/powerpoint/2010/main" val="3872696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e36088e-e93b-438f-a96a-5ef377869c7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14545</TotalTime>
  <Words>406</Words>
  <Application>Microsoft Office PowerPoint</Application>
  <PresentationFormat>Custom</PresentationFormat>
  <Paragraphs>43</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Calibri</vt:lpstr>
      <vt:lpstr>MV Boli</vt:lpstr>
      <vt:lpstr>Myriad Pro Light</vt:lpstr>
      <vt:lpstr>Verdana</vt:lpstr>
      <vt:lpstr>Verdana Pro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John Clarkson</cp:lastModifiedBy>
  <cp:revision>439</cp:revision>
  <cp:lastPrinted>2020-04-08T06:23:02Z</cp:lastPrinted>
  <dcterms:created xsi:type="dcterms:W3CDTF">2019-07-31T06:40:49Z</dcterms:created>
  <dcterms:modified xsi:type="dcterms:W3CDTF">2020-04-08T06:23:26Z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